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479" r:id="rId7"/>
    <p:sldId id="474" r:id="rId8"/>
    <p:sldId id="497" r:id="rId9"/>
    <p:sldId id="481" r:id="rId10"/>
    <p:sldId id="493" r:id="rId11"/>
    <p:sldId id="483" r:id="rId12"/>
    <p:sldId id="492" r:id="rId13"/>
    <p:sldId id="495" r:id="rId14"/>
    <p:sldId id="482" r:id="rId15"/>
    <p:sldId id="487" r:id="rId16"/>
    <p:sldId id="489" r:id="rId17"/>
    <p:sldId id="490" r:id="rId18"/>
    <p:sldId id="491" r:id="rId19"/>
    <p:sldId id="510" r:id="rId20"/>
    <p:sldId id="509" r:id="rId21"/>
    <p:sldId id="511" r:id="rId22"/>
    <p:sldId id="456" r:id="rId23"/>
    <p:sldId id="498" r:id="rId24"/>
    <p:sldId id="500" r:id="rId25"/>
    <p:sldId id="501" r:id="rId26"/>
    <p:sldId id="502" r:id="rId27"/>
    <p:sldId id="534" r:id="rId28"/>
    <p:sldId id="503" r:id="rId29"/>
    <p:sldId id="475" r:id="rId30"/>
    <p:sldId id="473" r:id="rId31"/>
    <p:sldId id="526" r:id="rId32"/>
    <p:sldId id="452" r:id="rId33"/>
    <p:sldId id="505" r:id="rId34"/>
    <p:sldId id="507" r:id="rId35"/>
    <p:sldId id="508" r:id="rId36"/>
    <p:sldId id="478" r:id="rId37"/>
    <p:sldId id="519" r:id="rId38"/>
    <p:sldId id="520" r:id="rId39"/>
    <p:sldId id="517" r:id="rId40"/>
    <p:sldId id="518" r:id="rId41"/>
    <p:sldId id="523" r:id="rId42"/>
    <p:sldId id="525"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DC17450-9FDB-4BBE-A5B5-ABE725F848B8}" type="datetimeFigureOut">
              <a:rPr lang="ru-RU" smtClean="0"/>
              <a:t>04.11.2020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538A2F9-B59B-41B6-A848-F2540626509E}"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71268741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C17450-9FDB-4BBE-A5B5-ABE725F848B8}"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57773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C17450-9FDB-4BBE-A5B5-ABE725F848B8}"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362017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C17450-9FDB-4BBE-A5B5-ABE725F848B8}"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3883484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DC17450-9FDB-4BBE-A5B5-ABE725F848B8}" type="datetimeFigureOut">
              <a:rPr lang="ru-RU" smtClean="0"/>
              <a:t>04.11.2020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538A2F9-B59B-41B6-A848-F2540626509E}"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4856467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DC17450-9FDB-4BBE-A5B5-ABE725F848B8}" type="datetimeFigureOut">
              <a:rPr lang="ru-RU" smtClean="0"/>
              <a:t>04.11.2020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207786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DC17450-9FDB-4BBE-A5B5-ABE725F848B8}" type="datetimeFigureOut">
              <a:rPr lang="ru-RU" smtClean="0"/>
              <a:t>04.11.2020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2424076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DC17450-9FDB-4BBE-A5B5-ABE725F848B8}" type="datetimeFigureOut">
              <a:rPr lang="ru-RU" smtClean="0"/>
              <a:t>04.11.2020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284678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17450-9FDB-4BBE-A5B5-ABE725F848B8}" type="datetimeFigureOut">
              <a:rPr lang="ru-RU" smtClean="0"/>
              <a:t>04.11.2020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538A2F9-B59B-41B6-A848-F2540626509E}" type="slidenum">
              <a:rPr lang="ru-RU" smtClean="0"/>
              <a:t>‹#›</a:t>
            </a:fld>
            <a:endParaRPr lang="ru-RU"/>
          </a:p>
        </p:txBody>
      </p:sp>
    </p:spTree>
    <p:extLst>
      <p:ext uri="{BB962C8B-B14F-4D97-AF65-F5344CB8AC3E}">
        <p14:creationId xmlns:p14="http://schemas.microsoft.com/office/powerpoint/2010/main" val="9773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DC17450-9FDB-4BBE-A5B5-ABE725F848B8}" type="datetimeFigureOut">
              <a:rPr lang="ru-RU" smtClean="0"/>
              <a:t>04.11.2020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538A2F9-B59B-41B6-A848-F2540626509E}"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75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DC17450-9FDB-4BBE-A5B5-ABE725F848B8}" type="datetimeFigureOut">
              <a:rPr lang="ru-RU" smtClean="0"/>
              <a:t>04.11.2020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538A2F9-B59B-41B6-A848-F2540626509E}"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856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DC17450-9FDB-4BBE-A5B5-ABE725F848B8}" type="datetimeFigureOut">
              <a:rPr lang="ru-RU" smtClean="0"/>
              <a:t>04.11.2020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538A2F9-B59B-41B6-A848-F2540626509E}"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35187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3C39B45E-552E-4B64-89E3-786F6B2405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7F8D8FEF-B2CE-4B5D-83E6-AD19D52C5CF1}"/>
              </a:ext>
            </a:extLst>
          </p:cNvPr>
          <p:cNvSpPr>
            <a:spLocks noGrp="1"/>
          </p:cNvSpPr>
          <p:nvPr>
            <p:ph type="ctrTitle"/>
          </p:nvPr>
        </p:nvSpPr>
        <p:spPr>
          <a:xfrm>
            <a:off x="1730570" y="286826"/>
            <a:ext cx="8361229" cy="1206416"/>
          </a:xfrm>
        </p:spPr>
        <p:txBody>
          <a:bodyPr/>
          <a:lstStyle/>
          <a:p>
            <a:r>
              <a:rPr lang="en-US" dirty="0">
                <a:solidFill>
                  <a:srgbClr val="FFC000"/>
                </a:solidFill>
              </a:rPr>
              <a:t>The lecture 11</a:t>
            </a:r>
            <a:endParaRPr lang="ru-RU" dirty="0">
              <a:solidFill>
                <a:srgbClr val="FFC000"/>
              </a:solidFill>
            </a:endParaRPr>
          </a:p>
        </p:txBody>
      </p:sp>
      <p:sp>
        <p:nvSpPr>
          <p:cNvPr id="3" name="Подзаголовок 2">
            <a:extLst>
              <a:ext uri="{FF2B5EF4-FFF2-40B4-BE49-F238E27FC236}">
                <a16:creationId xmlns:a16="http://schemas.microsoft.com/office/drawing/2014/main" id="{A9363139-8BD9-4080-B2E4-51AFA6179323}"/>
              </a:ext>
            </a:extLst>
          </p:cNvPr>
          <p:cNvSpPr>
            <a:spLocks noGrp="1"/>
          </p:cNvSpPr>
          <p:nvPr>
            <p:ph type="subTitle" idx="1"/>
          </p:nvPr>
        </p:nvSpPr>
        <p:spPr>
          <a:xfrm>
            <a:off x="2092933" y="5550187"/>
            <a:ext cx="6831673" cy="565387"/>
          </a:xfrm>
        </p:spPr>
        <p:txBody>
          <a:bodyPr>
            <a:noAutofit/>
          </a:bodyPr>
          <a:lstStyle/>
          <a:p>
            <a:r>
              <a:rPr lang="en-US" sz="3200" dirty="0">
                <a:solidFill>
                  <a:srgbClr val="FFFF00"/>
                </a:solidFill>
              </a:rPr>
              <a:t>ML text classification</a:t>
            </a:r>
            <a:endParaRPr lang="ru-RU" sz="3200" dirty="0">
              <a:solidFill>
                <a:srgbClr val="FFFF00"/>
              </a:solidFill>
            </a:endParaRPr>
          </a:p>
        </p:txBody>
      </p:sp>
    </p:spTree>
    <p:extLst>
      <p:ext uri="{BB962C8B-B14F-4D97-AF65-F5344CB8AC3E}">
        <p14:creationId xmlns:p14="http://schemas.microsoft.com/office/powerpoint/2010/main" val="2168704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1574" y="573540"/>
            <a:ext cx="8853706" cy="1325563"/>
          </a:xfrm>
        </p:spPr>
        <p:txBody>
          <a:bodyPr/>
          <a:lstStyle/>
          <a:p>
            <a:pPr algn="ctr"/>
            <a:r>
              <a:rPr lang="en-US" b="1" dirty="0">
                <a:solidFill>
                  <a:srgbClr val="00B050"/>
                </a:solidFill>
              </a:rPr>
              <a:t>Supervised Machine Learning Example</a:t>
            </a:r>
          </a:p>
        </p:txBody>
      </p:sp>
      <p:sp>
        <p:nvSpPr>
          <p:cNvPr id="5" name="TextBox 4"/>
          <p:cNvSpPr txBox="1"/>
          <p:nvPr/>
        </p:nvSpPr>
        <p:spPr>
          <a:xfrm>
            <a:off x="3009900" y="2003532"/>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6" name="TextBox 5"/>
          <p:cNvSpPr txBox="1"/>
          <p:nvPr/>
        </p:nvSpPr>
        <p:spPr>
          <a:xfrm>
            <a:off x="1607827" y="2418517"/>
            <a:ext cx="9801201" cy="3139321"/>
          </a:xfrm>
          <a:prstGeom prst="rect">
            <a:avLst/>
          </a:prstGeom>
          <a:noFill/>
        </p:spPr>
        <p:txBody>
          <a:bodyPr wrap="square" rtlCol="0">
            <a:spAutoFit/>
          </a:bodyPr>
          <a:lstStyle/>
          <a:p>
            <a:pPr marL="457200" indent="-457200">
              <a:buFont typeface="Arial" panose="020B0604020202020204" pitchFamily="34" charset="0"/>
              <a:buChar char="•"/>
            </a:pPr>
            <a:r>
              <a:rPr lang="en-US" sz="2700" dirty="0"/>
              <a:t>For example, a set of news articles could be pre-labeled as being either about sports, entertainment, or politics.</a:t>
            </a:r>
          </a:p>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r>
              <a:rPr lang="en-US" sz="2700" dirty="0"/>
              <a:t>The supervised machine learning algorithm would “learn” from that labeled data to create a predictive model for classifying a new, unlabeled article into one of the three classes. </a:t>
            </a:r>
          </a:p>
          <a:p>
            <a:endParaRPr lang="en-US" dirty="0"/>
          </a:p>
          <a:p>
            <a:endParaRPr lang="en-US" dirty="0"/>
          </a:p>
        </p:txBody>
      </p:sp>
    </p:spTree>
    <p:extLst>
      <p:ext uri="{BB962C8B-B14F-4D97-AF65-F5344CB8AC3E}">
        <p14:creationId xmlns:p14="http://schemas.microsoft.com/office/powerpoint/2010/main" val="3524778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610407"/>
            <a:ext cx="8434256" cy="1325563"/>
          </a:xfrm>
        </p:spPr>
        <p:txBody>
          <a:bodyPr/>
          <a:lstStyle/>
          <a:p>
            <a:pPr algn="ctr"/>
            <a:r>
              <a:rPr lang="en-US" b="1" dirty="0">
                <a:solidFill>
                  <a:srgbClr val="00B050"/>
                </a:solidFill>
              </a:rPr>
              <a:t>Unsupervised Machine Learning Example</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12" name="TextBox 11"/>
          <p:cNvSpPr txBox="1"/>
          <p:nvPr/>
        </p:nvSpPr>
        <p:spPr>
          <a:xfrm>
            <a:off x="1930199" y="2564418"/>
            <a:ext cx="9059379" cy="3539430"/>
          </a:xfrm>
          <a:prstGeom prst="rect">
            <a:avLst/>
          </a:prstGeom>
          <a:noFill/>
        </p:spPr>
        <p:txBody>
          <a:bodyPr wrap="square" rtlCol="0">
            <a:spAutoFit/>
          </a:bodyPr>
          <a:lstStyle/>
          <a:p>
            <a:pPr marL="457200" indent="-457200">
              <a:buFont typeface="Arial" panose="020B0604020202020204" pitchFamily="34" charset="0"/>
              <a:buChar char="•"/>
            </a:pPr>
            <a:r>
              <a:rPr lang="en-US" sz="2800" dirty="0"/>
              <a:t>An example of unsupervised machine learning would use unlabeled news articles as the training data. The output classes in this case would not be known in advance.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The algorithm could then, for example, be used to organize the articles into “clusters” based on similarity of content.  </a:t>
            </a:r>
          </a:p>
        </p:txBody>
      </p:sp>
    </p:spTree>
    <p:extLst>
      <p:ext uri="{BB962C8B-B14F-4D97-AF65-F5344CB8AC3E}">
        <p14:creationId xmlns:p14="http://schemas.microsoft.com/office/powerpoint/2010/main" val="1667349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0677" y="595531"/>
            <a:ext cx="9060110" cy="1325563"/>
          </a:xfrm>
        </p:spPr>
        <p:txBody>
          <a:bodyPr/>
          <a:lstStyle/>
          <a:p>
            <a:pPr algn="ctr"/>
            <a:r>
              <a:rPr lang="en-US" b="1" dirty="0">
                <a:solidFill>
                  <a:srgbClr val="00B050"/>
                </a:solidFill>
              </a:rPr>
              <a:t>Importance of Labeled Data to Supervised Learning </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6" name="TextBox 5"/>
          <p:cNvSpPr txBox="1"/>
          <p:nvPr/>
        </p:nvSpPr>
        <p:spPr>
          <a:xfrm>
            <a:off x="1750677" y="2374084"/>
            <a:ext cx="8904273" cy="4801314"/>
          </a:xfrm>
          <a:prstGeom prst="rect">
            <a:avLst/>
          </a:prstGeom>
          <a:noFill/>
        </p:spPr>
        <p:txBody>
          <a:bodyPr wrap="square" rtlCol="0">
            <a:spAutoFit/>
          </a:bodyPr>
          <a:lstStyle/>
          <a:p>
            <a:pPr marL="457200" indent="-457200">
              <a:buFont typeface="Arial" panose="020B0604020202020204" pitchFamily="34" charset="0"/>
              <a:buChar char="•"/>
            </a:pPr>
            <a:r>
              <a:rPr lang="en-US" sz="2800" dirty="0"/>
              <a:t>Good quality labeled data is vitally important for training and testing supervised machine learning systems.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Human annotators are often used to classify data that has not been previously labeled. Creating a set of training data in this way can be expensive and time-consuming. </a:t>
            </a:r>
          </a:p>
          <a:p>
            <a:endParaRPr lang="en-US" sz="2800" dirty="0"/>
          </a:p>
          <a:p>
            <a:endParaRPr lang="en-US" dirty="0"/>
          </a:p>
          <a:p>
            <a:endParaRPr lang="en-US" dirty="0"/>
          </a:p>
          <a:p>
            <a:endParaRPr lang="en-US" dirty="0"/>
          </a:p>
        </p:txBody>
      </p:sp>
    </p:spTree>
    <p:extLst>
      <p:ext uri="{BB962C8B-B14F-4D97-AF65-F5344CB8AC3E}">
        <p14:creationId xmlns:p14="http://schemas.microsoft.com/office/powerpoint/2010/main" val="35570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2257" y="349591"/>
            <a:ext cx="9524826" cy="1325563"/>
          </a:xfrm>
        </p:spPr>
        <p:txBody>
          <a:bodyPr/>
          <a:lstStyle/>
          <a:p>
            <a:pPr algn="ctr"/>
            <a:r>
              <a:rPr lang="en-US" b="1" dirty="0">
                <a:solidFill>
                  <a:srgbClr val="00B050"/>
                </a:solidFill>
              </a:rPr>
              <a:t>Importance of Labeled Data to Supervised Learning  (cont.)</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3009900" y="2003532"/>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6" name="TextBox 5"/>
          <p:cNvSpPr txBox="1"/>
          <p:nvPr/>
        </p:nvSpPr>
        <p:spPr>
          <a:xfrm>
            <a:off x="1517650" y="2189527"/>
            <a:ext cx="9421594" cy="4939814"/>
          </a:xfrm>
          <a:prstGeom prst="rect">
            <a:avLst/>
          </a:prstGeom>
          <a:noFill/>
        </p:spPr>
        <p:txBody>
          <a:bodyPr wrap="square" rtlCol="0">
            <a:spAutoFit/>
          </a:bodyPr>
          <a:lstStyle/>
          <a:p>
            <a:pPr marL="457200" indent="-457200">
              <a:buFont typeface="Arial" panose="020B0604020202020204" pitchFamily="34" charset="0"/>
              <a:buChar char="•"/>
            </a:pPr>
            <a:r>
              <a:rPr lang="en-US" sz="2700" dirty="0"/>
              <a:t>The data used in machine learning analysis may frequently change, so it is important to consider if the training data is relevant. </a:t>
            </a:r>
          </a:p>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r>
              <a:rPr lang="en-US" sz="2700" dirty="0"/>
              <a:t>A large amount of training data may be needed for the system to come up with a generalizable model.</a:t>
            </a:r>
            <a:br>
              <a:rPr lang="en-US" sz="2700" dirty="0"/>
            </a:br>
            <a:endParaRPr lang="en-US" sz="2700" dirty="0"/>
          </a:p>
          <a:p>
            <a:pPr marL="457200" indent="-457200">
              <a:buFont typeface="Arial" panose="020B0604020202020204" pitchFamily="34" charset="0"/>
              <a:buChar char="•"/>
            </a:pPr>
            <a:r>
              <a:rPr lang="en-US" sz="2700" dirty="0"/>
              <a:t>More training data will typically lead to better results. </a:t>
            </a:r>
          </a:p>
          <a:p>
            <a:pPr marL="457200" indent="-457200">
              <a:buFont typeface="Arial" panose="020B0604020202020204" pitchFamily="34" charset="0"/>
              <a:buChar char="•"/>
            </a:pPr>
            <a:endParaRPr lang="en-US" sz="2700"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816458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7315" y="532624"/>
            <a:ext cx="8732813" cy="1391175"/>
          </a:xfrm>
        </p:spPr>
        <p:txBody>
          <a:bodyPr/>
          <a:lstStyle/>
          <a:p>
            <a:pPr algn="ctr"/>
            <a:r>
              <a:rPr lang="en-US" b="1" dirty="0">
                <a:solidFill>
                  <a:srgbClr val="00B050"/>
                </a:solidFill>
              </a:rPr>
              <a:t>Supervised Machine Learning Overview</a:t>
            </a:r>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6" name="TextBox 5"/>
          <p:cNvSpPr txBox="1"/>
          <p:nvPr/>
        </p:nvSpPr>
        <p:spPr>
          <a:xfrm>
            <a:off x="2152650" y="3388630"/>
            <a:ext cx="1397726" cy="830997"/>
          </a:xfrm>
          <a:prstGeom prst="rect">
            <a:avLst/>
          </a:prstGeom>
          <a:noFill/>
        </p:spPr>
        <p:txBody>
          <a:bodyPr wrap="square" rtlCol="0">
            <a:spAutoFit/>
          </a:bodyPr>
          <a:lstStyle/>
          <a:p>
            <a:r>
              <a:rPr lang="en-US" sz="2400" dirty="0"/>
              <a:t>Labeled </a:t>
            </a:r>
          </a:p>
          <a:p>
            <a:r>
              <a:rPr lang="en-US" sz="2400" dirty="0"/>
              <a:t>Data</a:t>
            </a:r>
          </a:p>
        </p:txBody>
      </p:sp>
      <p:cxnSp>
        <p:nvCxnSpPr>
          <p:cNvPr id="14" name="Straight Arrow Connector 13"/>
          <p:cNvCxnSpPr/>
          <p:nvPr/>
        </p:nvCxnSpPr>
        <p:spPr>
          <a:xfrm flipV="1">
            <a:off x="3348309" y="3001982"/>
            <a:ext cx="1187087" cy="55326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4718905" y="2473705"/>
            <a:ext cx="1261751" cy="830997"/>
          </a:xfrm>
          <a:prstGeom prst="rect">
            <a:avLst/>
          </a:prstGeom>
          <a:noFill/>
        </p:spPr>
        <p:txBody>
          <a:bodyPr wrap="square" rtlCol="0">
            <a:spAutoFit/>
          </a:bodyPr>
          <a:lstStyle/>
          <a:p>
            <a:r>
              <a:rPr lang="en-US" sz="2400" dirty="0"/>
              <a:t>Training Data</a:t>
            </a:r>
          </a:p>
        </p:txBody>
      </p:sp>
      <p:sp>
        <p:nvSpPr>
          <p:cNvPr id="21" name="TextBox 20"/>
          <p:cNvSpPr txBox="1"/>
          <p:nvPr/>
        </p:nvSpPr>
        <p:spPr>
          <a:xfrm>
            <a:off x="4718905" y="3692914"/>
            <a:ext cx="1796517" cy="461665"/>
          </a:xfrm>
          <a:prstGeom prst="rect">
            <a:avLst/>
          </a:prstGeom>
          <a:noFill/>
        </p:spPr>
        <p:txBody>
          <a:bodyPr wrap="none" rtlCol="0">
            <a:spAutoFit/>
          </a:bodyPr>
          <a:lstStyle/>
          <a:p>
            <a:r>
              <a:rPr lang="en-US" sz="2400" dirty="0"/>
              <a:t>Testing Data</a:t>
            </a:r>
          </a:p>
        </p:txBody>
      </p:sp>
      <p:cxnSp>
        <p:nvCxnSpPr>
          <p:cNvPr id="26" name="Straight Arrow Connector 25"/>
          <p:cNvCxnSpPr/>
          <p:nvPr/>
        </p:nvCxnSpPr>
        <p:spPr>
          <a:xfrm>
            <a:off x="3356473" y="3558743"/>
            <a:ext cx="1178923" cy="284585"/>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1837315" y="4769533"/>
            <a:ext cx="7790383" cy="954107"/>
          </a:xfrm>
          <a:prstGeom prst="rect">
            <a:avLst/>
          </a:prstGeom>
          <a:noFill/>
        </p:spPr>
        <p:txBody>
          <a:bodyPr wrap="square" rtlCol="0">
            <a:spAutoFit/>
          </a:bodyPr>
          <a:lstStyle/>
          <a:p>
            <a:pPr marL="285750" indent="-285750">
              <a:buFont typeface="Arial" panose="020B0604020202020204" pitchFamily="34" charset="0"/>
              <a:buChar char="•"/>
            </a:pPr>
            <a:r>
              <a:rPr lang="en-US" sz="2800" dirty="0"/>
              <a:t>You begin by dividing your labeled data into a set of training data and a set of testing data.</a:t>
            </a:r>
          </a:p>
        </p:txBody>
      </p:sp>
    </p:spTree>
    <p:extLst>
      <p:ext uri="{BB962C8B-B14F-4D97-AF65-F5344CB8AC3E}">
        <p14:creationId xmlns:p14="http://schemas.microsoft.com/office/powerpoint/2010/main" val="3810664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9836" y="331930"/>
            <a:ext cx="9093666" cy="1547275"/>
          </a:xfrm>
        </p:spPr>
        <p:txBody>
          <a:bodyPr/>
          <a:lstStyle/>
          <a:p>
            <a:pPr algn="ctr"/>
            <a:r>
              <a:rPr lang="en-US" b="1" dirty="0">
                <a:solidFill>
                  <a:srgbClr val="00B050"/>
                </a:solidFill>
              </a:rPr>
              <a:t>Supervised Machine Learning Overview</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3009900" y="2003532"/>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10" name="TextBox 9"/>
          <p:cNvSpPr txBox="1"/>
          <p:nvPr/>
        </p:nvSpPr>
        <p:spPr>
          <a:xfrm>
            <a:off x="6196669" y="5939378"/>
            <a:ext cx="184731" cy="369332"/>
          </a:xfrm>
          <a:prstGeom prst="rect">
            <a:avLst/>
          </a:prstGeom>
          <a:noFill/>
        </p:spPr>
        <p:txBody>
          <a:bodyPr wrap="none" rtlCol="0">
            <a:spAutoFit/>
          </a:bodyPr>
          <a:lstStyle/>
          <a:p>
            <a:endParaRPr lang="en-US" dirty="0"/>
          </a:p>
        </p:txBody>
      </p:sp>
      <p:sp>
        <p:nvSpPr>
          <p:cNvPr id="6" name="TextBox 5"/>
          <p:cNvSpPr txBox="1"/>
          <p:nvPr/>
        </p:nvSpPr>
        <p:spPr>
          <a:xfrm>
            <a:off x="1872045" y="3385660"/>
            <a:ext cx="1397726" cy="830997"/>
          </a:xfrm>
          <a:prstGeom prst="rect">
            <a:avLst/>
          </a:prstGeom>
          <a:noFill/>
        </p:spPr>
        <p:txBody>
          <a:bodyPr wrap="square" rtlCol="0">
            <a:spAutoFit/>
          </a:bodyPr>
          <a:lstStyle/>
          <a:p>
            <a:r>
              <a:rPr lang="en-US" sz="2400" dirty="0"/>
              <a:t>Labeled </a:t>
            </a:r>
          </a:p>
          <a:p>
            <a:r>
              <a:rPr lang="en-US" sz="2400" dirty="0"/>
              <a:t>Data</a:t>
            </a:r>
          </a:p>
        </p:txBody>
      </p:sp>
      <p:cxnSp>
        <p:nvCxnSpPr>
          <p:cNvPr id="14" name="Straight Arrow Connector 13"/>
          <p:cNvCxnSpPr/>
          <p:nvPr/>
        </p:nvCxnSpPr>
        <p:spPr>
          <a:xfrm flipV="1">
            <a:off x="3067704" y="2999012"/>
            <a:ext cx="1187087" cy="55326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372418" y="2516034"/>
            <a:ext cx="1203009" cy="830997"/>
          </a:xfrm>
          <a:prstGeom prst="rect">
            <a:avLst/>
          </a:prstGeom>
          <a:solidFill>
            <a:srgbClr val="FFFF00"/>
          </a:solidFill>
        </p:spPr>
        <p:txBody>
          <a:bodyPr wrap="square" rtlCol="0">
            <a:spAutoFit/>
          </a:bodyPr>
          <a:lstStyle/>
          <a:p>
            <a:r>
              <a:rPr lang="en-US" sz="2400" dirty="0"/>
              <a:t>Training Data</a:t>
            </a:r>
          </a:p>
        </p:txBody>
      </p:sp>
      <p:sp>
        <p:nvSpPr>
          <p:cNvPr id="21" name="TextBox 20"/>
          <p:cNvSpPr txBox="1"/>
          <p:nvPr/>
        </p:nvSpPr>
        <p:spPr>
          <a:xfrm>
            <a:off x="4342546" y="3730138"/>
            <a:ext cx="1796517" cy="461665"/>
          </a:xfrm>
          <a:prstGeom prst="rect">
            <a:avLst/>
          </a:prstGeom>
          <a:noFill/>
        </p:spPr>
        <p:txBody>
          <a:bodyPr wrap="none" rtlCol="0">
            <a:spAutoFit/>
          </a:bodyPr>
          <a:lstStyle/>
          <a:p>
            <a:r>
              <a:rPr lang="en-US" sz="2400" dirty="0"/>
              <a:t>Testing Data</a:t>
            </a:r>
          </a:p>
        </p:txBody>
      </p:sp>
      <p:cxnSp>
        <p:nvCxnSpPr>
          <p:cNvPr id="23" name="Straight Arrow Connector 22"/>
          <p:cNvCxnSpPr/>
          <p:nvPr/>
        </p:nvCxnSpPr>
        <p:spPr>
          <a:xfrm>
            <a:off x="5817029" y="2999012"/>
            <a:ext cx="7592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184013" y="4853486"/>
            <a:ext cx="8025311" cy="1384995"/>
          </a:xfrm>
          <a:prstGeom prst="rect">
            <a:avLst/>
          </a:prstGeom>
          <a:noFill/>
        </p:spPr>
        <p:txBody>
          <a:bodyPr wrap="square" rtlCol="0">
            <a:spAutoFit/>
          </a:bodyPr>
          <a:lstStyle/>
          <a:p>
            <a:pPr marL="285750" indent="-285750">
              <a:buFont typeface="Arial" panose="020B0604020202020204" pitchFamily="34" charset="0"/>
              <a:buChar char="•"/>
            </a:pPr>
            <a:r>
              <a:rPr lang="en-US" sz="2800" dirty="0"/>
              <a:t>Using the training data, the machine learning algorithm creates a predictive model. In our case, this predictive model is a text classifier. </a:t>
            </a:r>
          </a:p>
        </p:txBody>
      </p:sp>
      <p:cxnSp>
        <p:nvCxnSpPr>
          <p:cNvPr id="26" name="Straight Arrow Connector 25"/>
          <p:cNvCxnSpPr/>
          <p:nvPr/>
        </p:nvCxnSpPr>
        <p:spPr>
          <a:xfrm>
            <a:off x="3075868" y="3567822"/>
            <a:ext cx="1178923" cy="284585"/>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734588" y="2003532"/>
            <a:ext cx="1449977" cy="1200329"/>
          </a:xfrm>
          <a:prstGeom prst="rect">
            <a:avLst/>
          </a:prstGeom>
          <a:noFill/>
        </p:spPr>
        <p:txBody>
          <a:bodyPr wrap="square" rtlCol="0">
            <a:spAutoFit/>
          </a:bodyPr>
          <a:lstStyle/>
          <a:p>
            <a:r>
              <a:rPr lang="en-US" sz="2400" dirty="0"/>
              <a:t>Machine Learning algorithm</a:t>
            </a:r>
          </a:p>
        </p:txBody>
      </p:sp>
      <p:cxnSp>
        <p:nvCxnSpPr>
          <p:cNvPr id="34" name="Straight Arrow Connector 33"/>
          <p:cNvCxnSpPr/>
          <p:nvPr/>
        </p:nvCxnSpPr>
        <p:spPr>
          <a:xfrm>
            <a:off x="7307604" y="3199674"/>
            <a:ext cx="5856" cy="3899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678073" y="3627340"/>
            <a:ext cx="1425772" cy="1200329"/>
          </a:xfrm>
          <a:prstGeom prst="rect">
            <a:avLst/>
          </a:prstGeom>
          <a:noFill/>
        </p:spPr>
        <p:txBody>
          <a:bodyPr wrap="square" rtlCol="0">
            <a:spAutoFit/>
          </a:bodyPr>
          <a:lstStyle/>
          <a:p>
            <a:r>
              <a:rPr lang="en-US" sz="2400" dirty="0"/>
              <a:t>Predictive</a:t>
            </a:r>
          </a:p>
          <a:p>
            <a:r>
              <a:rPr lang="en-US" sz="2400" dirty="0"/>
              <a:t>Model </a:t>
            </a:r>
          </a:p>
        </p:txBody>
      </p:sp>
    </p:spTree>
    <p:extLst>
      <p:ext uri="{BB962C8B-B14F-4D97-AF65-F5344CB8AC3E}">
        <p14:creationId xmlns:p14="http://schemas.microsoft.com/office/powerpoint/2010/main" val="4199493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4008" y="335696"/>
            <a:ext cx="8529332" cy="1396568"/>
          </a:xfrm>
        </p:spPr>
        <p:txBody>
          <a:bodyPr/>
          <a:lstStyle/>
          <a:p>
            <a:pPr algn="ctr"/>
            <a:r>
              <a:rPr lang="en-US" b="1" dirty="0">
                <a:solidFill>
                  <a:srgbClr val="00B050"/>
                </a:solidFill>
              </a:rPr>
              <a:t>Supervised Machine Learning Overview</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3009900" y="2003532"/>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6" name="TextBox 5"/>
          <p:cNvSpPr txBox="1"/>
          <p:nvPr/>
        </p:nvSpPr>
        <p:spPr>
          <a:xfrm>
            <a:off x="2152650" y="3381999"/>
            <a:ext cx="1397726" cy="830997"/>
          </a:xfrm>
          <a:prstGeom prst="rect">
            <a:avLst/>
          </a:prstGeom>
          <a:noFill/>
        </p:spPr>
        <p:txBody>
          <a:bodyPr wrap="square" rtlCol="0">
            <a:spAutoFit/>
          </a:bodyPr>
          <a:lstStyle/>
          <a:p>
            <a:r>
              <a:rPr lang="en-US" sz="2400" dirty="0"/>
              <a:t>Labeled </a:t>
            </a:r>
          </a:p>
          <a:p>
            <a:r>
              <a:rPr lang="en-US" sz="2400" dirty="0"/>
              <a:t>Data</a:t>
            </a:r>
          </a:p>
        </p:txBody>
      </p:sp>
      <p:cxnSp>
        <p:nvCxnSpPr>
          <p:cNvPr id="14" name="Straight Arrow Connector 13"/>
          <p:cNvCxnSpPr/>
          <p:nvPr/>
        </p:nvCxnSpPr>
        <p:spPr>
          <a:xfrm flipV="1">
            <a:off x="3348309" y="2995351"/>
            <a:ext cx="1187087" cy="55326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745665" y="2427578"/>
            <a:ext cx="1203009" cy="830997"/>
          </a:xfrm>
          <a:prstGeom prst="rect">
            <a:avLst/>
          </a:prstGeom>
          <a:noFill/>
        </p:spPr>
        <p:txBody>
          <a:bodyPr wrap="square" rtlCol="0">
            <a:spAutoFit/>
          </a:bodyPr>
          <a:lstStyle/>
          <a:p>
            <a:r>
              <a:rPr lang="en-US" sz="2400" dirty="0"/>
              <a:t>Training Data</a:t>
            </a:r>
          </a:p>
        </p:txBody>
      </p:sp>
      <p:sp>
        <p:nvSpPr>
          <p:cNvPr id="21" name="TextBox 20"/>
          <p:cNvSpPr txBox="1"/>
          <p:nvPr/>
        </p:nvSpPr>
        <p:spPr>
          <a:xfrm>
            <a:off x="4600037" y="3770633"/>
            <a:ext cx="1796517" cy="461665"/>
          </a:xfrm>
          <a:prstGeom prst="rect">
            <a:avLst/>
          </a:prstGeom>
          <a:solidFill>
            <a:srgbClr val="FFFF00"/>
          </a:solidFill>
        </p:spPr>
        <p:txBody>
          <a:bodyPr wrap="none" rtlCol="0">
            <a:spAutoFit/>
          </a:bodyPr>
          <a:lstStyle/>
          <a:p>
            <a:r>
              <a:rPr lang="en-US" sz="2400" dirty="0"/>
              <a:t>Testing Data</a:t>
            </a:r>
          </a:p>
        </p:txBody>
      </p:sp>
      <p:cxnSp>
        <p:nvCxnSpPr>
          <p:cNvPr id="23" name="Straight Arrow Connector 22"/>
          <p:cNvCxnSpPr/>
          <p:nvPr/>
        </p:nvCxnSpPr>
        <p:spPr>
          <a:xfrm>
            <a:off x="6350365" y="3976871"/>
            <a:ext cx="578324" cy="381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356473" y="3564161"/>
            <a:ext cx="1178923" cy="284585"/>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7015193" y="1999871"/>
            <a:ext cx="1449977" cy="1200329"/>
          </a:xfrm>
          <a:prstGeom prst="rect">
            <a:avLst/>
          </a:prstGeom>
          <a:noFill/>
        </p:spPr>
        <p:txBody>
          <a:bodyPr wrap="square" rtlCol="0">
            <a:spAutoFit/>
          </a:bodyPr>
          <a:lstStyle/>
          <a:p>
            <a:r>
              <a:rPr lang="en-US" sz="2400" dirty="0"/>
              <a:t>Machine Learning algorithm</a:t>
            </a:r>
          </a:p>
        </p:txBody>
      </p:sp>
      <p:cxnSp>
        <p:nvCxnSpPr>
          <p:cNvPr id="34" name="Straight Arrow Connector 33"/>
          <p:cNvCxnSpPr/>
          <p:nvPr/>
        </p:nvCxnSpPr>
        <p:spPr>
          <a:xfrm>
            <a:off x="7588209" y="3196013"/>
            <a:ext cx="5856" cy="3899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958678" y="3623679"/>
            <a:ext cx="1425772" cy="1200329"/>
          </a:xfrm>
          <a:prstGeom prst="rect">
            <a:avLst/>
          </a:prstGeom>
          <a:noFill/>
        </p:spPr>
        <p:txBody>
          <a:bodyPr wrap="square" rtlCol="0">
            <a:spAutoFit/>
          </a:bodyPr>
          <a:lstStyle/>
          <a:p>
            <a:r>
              <a:rPr lang="en-US" sz="2400" dirty="0"/>
              <a:t>Predictive</a:t>
            </a:r>
          </a:p>
          <a:p>
            <a:r>
              <a:rPr lang="en-US" sz="2400" dirty="0"/>
              <a:t>Model </a:t>
            </a:r>
          </a:p>
        </p:txBody>
      </p:sp>
      <p:sp>
        <p:nvSpPr>
          <p:cNvPr id="7" name="TextBox 6"/>
          <p:cNvSpPr txBox="1"/>
          <p:nvPr/>
        </p:nvSpPr>
        <p:spPr>
          <a:xfrm>
            <a:off x="1942888" y="5374323"/>
            <a:ext cx="9209056" cy="523220"/>
          </a:xfrm>
          <a:prstGeom prst="rect">
            <a:avLst/>
          </a:prstGeom>
          <a:noFill/>
        </p:spPr>
        <p:txBody>
          <a:bodyPr wrap="square" rtlCol="0">
            <a:spAutoFit/>
          </a:bodyPr>
          <a:lstStyle/>
          <a:p>
            <a:pPr marL="285750" indent="-285750">
              <a:buFont typeface="Arial" panose="020B0604020202020204" pitchFamily="34" charset="0"/>
              <a:buChar char="•"/>
            </a:pPr>
            <a:r>
              <a:rPr lang="en-US" sz="2800" dirty="0"/>
              <a:t>You use the testing data to validate the predictive model. </a:t>
            </a:r>
            <a:endParaRPr lang="en-US" dirty="0"/>
          </a:p>
        </p:txBody>
      </p:sp>
    </p:spTree>
    <p:extLst>
      <p:ext uri="{BB962C8B-B14F-4D97-AF65-F5344CB8AC3E}">
        <p14:creationId xmlns:p14="http://schemas.microsoft.com/office/powerpoint/2010/main" val="2613457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963" y="674840"/>
            <a:ext cx="9714452" cy="784912"/>
          </a:xfrm>
        </p:spPr>
        <p:txBody>
          <a:bodyPr/>
          <a:lstStyle/>
          <a:p>
            <a:pPr algn="ctr"/>
            <a:r>
              <a:rPr lang="en-US" b="1" dirty="0">
                <a:solidFill>
                  <a:srgbClr val="00B050"/>
                </a:solidFill>
              </a:rPr>
              <a:t>Supervised Machine Learning Overview</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6" name="TextBox 5"/>
          <p:cNvSpPr txBox="1"/>
          <p:nvPr/>
        </p:nvSpPr>
        <p:spPr>
          <a:xfrm>
            <a:off x="1771377" y="3004120"/>
            <a:ext cx="1397726" cy="830997"/>
          </a:xfrm>
          <a:prstGeom prst="rect">
            <a:avLst/>
          </a:prstGeom>
          <a:noFill/>
        </p:spPr>
        <p:txBody>
          <a:bodyPr wrap="square" rtlCol="0">
            <a:spAutoFit/>
          </a:bodyPr>
          <a:lstStyle/>
          <a:p>
            <a:r>
              <a:rPr lang="en-US" sz="2400" dirty="0"/>
              <a:t>Labeled </a:t>
            </a:r>
          </a:p>
          <a:p>
            <a:r>
              <a:rPr lang="en-US" sz="2400" dirty="0"/>
              <a:t>Data</a:t>
            </a:r>
          </a:p>
        </p:txBody>
      </p:sp>
      <p:cxnSp>
        <p:nvCxnSpPr>
          <p:cNvPr id="14" name="Straight Arrow Connector 13"/>
          <p:cNvCxnSpPr/>
          <p:nvPr/>
        </p:nvCxnSpPr>
        <p:spPr>
          <a:xfrm flipV="1">
            <a:off x="2967036" y="2617472"/>
            <a:ext cx="1187087" cy="55326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276590" y="2229529"/>
            <a:ext cx="1203009" cy="830997"/>
          </a:xfrm>
          <a:prstGeom prst="rect">
            <a:avLst/>
          </a:prstGeom>
          <a:noFill/>
        </p:spPr>
        <p:txBody>
          <a:bodyPr wrap="square" rtlCol="0">
            <a:spAutoFit/>
          </a:bodyPr>
          <a:lstStyle/>
          <a:p>
            <a:r>
              <a:rPr lang="en-US" sz="2400" dirty="0"/>
              <a:t>Training Data</a:t>
            </a:r>
          </a:p>
        </p:txBody>
      </p:sp>
      <p:sp>
        <p:nvSpPr>
          <p:cNvPr id="21" name="TextBox 20"/>
          <p:cNvSpPr txBox="1"/>
          <p:nvPr/>
        </p:nvSpPr>
        <p:spPr>
          <a:xfrm>
            <a:off x="4208169" y="3308404"/>
            <a:ext cx="1796517" cy="461665"/>
          </a:xfrm>
          <a:prstGeom prst="rect">
            <a:avLst/>
          </a:prstGeom>
          <a:noFill/>
        </p:spPr>
        <p:txBody>
          <a:bodyPr wrap="none" rtlCol="0">
            <a:spAutoFit/>
          </a:bodyPr>
          <a:lstStyle/>
          <a:p>
            <a:r>
              <a:rPr lang="en-US" sz="2400" dirty="0"/>
              <a:t>Testing Data</a:t>
            </a:r>
          </a:p>
        </p:txBody>
      </p:sp>
      <p:cxnSp>
        <p:nvCxnSpPr>
          <p:cNvPr id="23" name="Straight Arrow Connector 22"/>
          <p:cNvCxnSpPr/>
          <p:nvPr/>
        </p:nvCxnSpPr>
        <p:spPr>
          <a:xfrm>
            <a:off x="6096001" y="3623312"/>
            <a:ext cx="37963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975200" y="3186282"/>
            <a:ext cx="1178923" cy="284585"/>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633920" y="1621992"/>
            <a:ext cx="1449977" cy="1200329"/>
          </a:xfrm>
          <a:prstGeom prst="rect">
            <a:avLst/>
          </a:prstGeom>
          <a:noFill/>
        </p:spPr>
        <p:txBody>
          <a:bodyPr wrap="square" rtlCol="0">
            <a:spAutoFit/>
          </a:bodyPr>
          <a:lstStyle/>
          <a:p>
            <a:r>
              <a:rPr lang="en-US" sz="2400" dirty="0"/>
              <a:t>Machine Learning algorithm</a:t>
            </a:r>
          </a:p>
        </p:txBody>
      </p:sp>
      <p:cxnSp>
        <p:nvCxnSpPr>
          <p:cNvPr id="34" name="Straight Arrow Connector 33"/>
          <p:cNvCxnSpPr/>
          <p:nvPr/>
        </p:nvCxnSpPr>
        <p:spPr>
          <a:xfrm>
            <a:off x="7206936" y="2818134"/>
            <a:ext cx="5856" cy="3899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577405" y="3245800"/>
            <a:ext cx="1425772" cy="1200329"/>
          </a:xfrm>
          <a:prstGeom prst="rect">
            <a:avLst/>
          </a:prstGeom>
          <a:noFill/>
        </p:spPr>
        <p:txBody>
          <a:bodyPr wrap="square" rtlCol="0">
            <a:spAutoFit/>
          </a:bodyPr>
          <a:lstStyle/>
          <a:p>
            <a:r>
              <a:rPr lang="en-US" sz="2400" dirty="0"/>
              <a:t>Predictive</a:t>
            </a:r>
          </a:p>
          <a:p>
            <a:r>
              <a:rPr lang="en-US" sz="2400" dirty="0"/>
              <a:t>Model </a:t>
            </a:r>
          </a:p>
        </p:txBody>
      </p:sp>
      <p:sp>
        <p:nvSpPr>
          <p:cNvPr id="7" name="TextBox 6"/>
          <p:cNvSpPr txBox="1"/>
          <p:nvPr/>
        </p:nvSpPr>
        <p:spPr>
          <a:xfrm>
            <a:off x="1850570" y="4844526"/>
            <a:ext cx="9541680" cy="1384995"/>
          </a:xfrm>
          <a:prstGeom prst="rect">
            <a:avLst/>
          </a:prstGeom>
          <a:noFill/>
        </p:spPr>
        <p:txBody>
          <a:bodyPr wrap="square" rtlCol="0">
            <a:spAutoFit/>
          </a:bodyPr>
          <a:lstStyle/>
          <a:p>
            <a:pPr marL="285750" indent="-285750">
              <a:buFont typeface="Arial" panose="020B0604020202020204" pitchFamily="34" charset="0"/>
              <a:buChar char="•"/>
            </a:pPr>
            <a:r>
              <a:rPr lang="en-US" sz="2800" dirty="0"/>
              <a:t>Based on the test results, you may wish to make modifications to improve how the machine learning algorithm is working. Or, you may want to train on more data. </a:t>
            </a:r>
            <a:endParaRPr lang="en-US" dirty="0"/>
          </a:p>
        </p:txBody>
      </p:sp>
      <p:cxnSp>
        <p:nvCxnSpPr>
          <p:cNvPr id="9" name="Straight Arrow Connector 8"/>
          <p:cNvCxnSpPr/>
          <p:nvPr/>
        </p:nvCxnSpPr>
        <p:spPr>
          <a:xfrm>
            <a:off x="8083896" y="3623312"/>
            <a:ext cx="41567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8631827" y="3300147"/>
            <a:ext cx="1084706" cy="830997"/>
          </a:xfrm>
          <a:prstGeom prst="rect">
            <a:avLst/>
          </a:prstGeom>
          <a:solidFill>
            <a:srgbClr val="FFFF00"/>
          </a:solidFill>
        </p:spPr>
        <p:txBody>
          <a:bodyPr wrap="square" rtlCol="0">
            <a:spAutoFit/>
          </a:bodyPr>
          <a:lstStyle/>
          <a:p>
            <a:r>
              <a:rPr lang="en-US" sz="2400" dirty="0"/>
              <a:t>Test results</a:t>
            </a:r>
          </a:p>
        </p:txBody>
      </p:sp>
      <p:sp>
        <p:nvSpPr>
          <p:cNvPr id="12" name="Arc 11"/>
          <p:cNvSpPr/>
          <p:nvPr/>
        </p:nvSpPr>
        <p:spPr>
          <a:xfrm rot="20956458">
            <a:off x="7908746" y="2111032"/>
            <a:ext cx="975060" cy="2002430"/>
          </a:xfrm>
          <a:prstGeom prst="arc">
            <a:avLst>
              <a:gd name="adj1" fmla="val 16200000"/>
              <a:gd name="adj2" fmla="val 21258577"/>
            </a:avLst>
          </a:prstGeom>
          <a:ln w="12700">
            <a:solidFill>
              <a:schemeClr val="tx1"/>
            </a:solidFill>
            <a:prstDash val="dash"/>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p:cNvSpPr txBox="1"/>
          <p:nvPr/>
        </p:nvSpPr>
        <p:spPr>
          <a:xfrm>
            <a:off x="8662554" y="1914664"/>
            <a:ext cx="1881841" cy="430887"/>
          </a:xfrm>
          <a:prstGeom prst="rect">
            <a:avLst/>
          </a:prstGeom>
          <a:noFill/>
        </p:spPr>
        <p:txBody>
          <a:bodyPr wrap="square" rtlCol="0">
            <a:spAutoFit/>
          </a:bodyPr>
          <a:lstStyle/>
          <a:p>
            <a:r>
              <a:rPr lang="en-US" sz="2200" i="1" dirty="0"/>
              <a:t>Modifications</a:t>
            </a:r>
          </a:p>
        </p:txBody>
      </p:sp>
    </p:spTree>
    <p:extLst>
      <p:ext uri="{BB962C8B-B14F-4D97-AF65-F5344CB8AC3E}">
        <p14:creationId xmlns:p14="http://schemas.microsoft.com/office/powerpoint/2010/main" val="1966136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5117" y="815227"/>
            <a:ext cx="9865453" cy="802710"/>
          </a:xfrm>
        </p:spPr>
        <p:txBody>
          <a:bodyPr/>
          <a:lstStyle/>
          <a:p>
            <a:pPr algn="ctr"/>
            <a:r>
              <a:rPr lang="en-US" b="1" dirty="0">
                <a:solidFill>
                  <a:srgbClr val="00B050"/>
                </a:solidFill>
              </a:rPr>
              <a:t>Supervised Machine Learning Overview</a:t>
            </a:r>
          </a:p>
        </p:txBody>
      </p:sp>
      <p:sp>
        <p:nvSpPr>
          <p:cNvPr id="3" name="Content Placeholder 2"/>
          <p:cNvSpPr>
            <a:spLocks noGrp="1"/>
          </p:cNvSpPr>
          <p:nvPr>
            <p:ph idx="1"/>
          </p:nvPr>
        </p:nvSpPr>
        <p:spPr>
          <a:xfrm>
            <a:off x="2219762" y="2119950"/>
            <a:ext cx="7886700" cy="3984625"/>
          </a:xfrm>
        </p:spPr>
        <p:txBody>
          <a:bodyPr>
            <a:noAutofit/>
          </a:bodyPr>
          <a:lstStyle/>
          <a:p>
            <a:pPr marL="0" indent="0">
              <a:buNone/>
            </a:pPr>
            <a:br>
              <a:rPr lang="en-US" dirty="0"/>
            </a:br>
            <a:endParaRPr lang="en-US" dirty="0"/>
          </a:p>
        </p:txBody>
      </p:sp>
      <p:sp>
        <p:nvSpPr>
          <p:cNvPr id="10" name="TextBox 9"/>
          <p:cNvSpPr txBox="1"/>
          <p:nvPr/>
        </p:nvSpPr>
        <p:spPr>
          <a:xfrm>
            <a:off x="6163113" y="6187013"/>
            <a:ext cx="184731" cy="369332"/>
          </a:xfrm>
          <a:prstGeom prst="rect">
            <a:avLst/>
          </a:prstGeom>
          <a:noFill/>
        </p:spPr>
        <p:txBody>
          <a:bodyPr wrap="none" rtlCol="0">
            <a:spAutoFit/>
          </a:bodyPr>
          <a:lstStyle/>
          <a:p>
            <a:endParaRPr lang="en-US" dirty="0"/>
          </a:p>
        </p:txBody>
      </p:sp>
      <p:sp>
        <p:nvSpPr>
          <p:cNvPr id="21" name="TextBox 20"/>
          <p:cNvSpPr txBox="1"/>
          <p:nvPr/>
        </p:nvSpPr>
        <p:spPr>
          <a:xfrm>
            <a:off x="2336078" y="2128152"/>
            <a:ext cx="1568186" cy="830997"/>
          </a:xfrm>
          <a:prstGeom prst="rect">
            <a:avLst/>
          </a:prstGeom>
          <a:noFill/>
        </p:spPr>
        <p:txBody>
          <a:bodyPr wrap="none" rtlCol="0">
            <a:spAutoFit/>
          </a:bodyPr>
          <a:lstStyle/>
          <a:p>
            <a:r>
              <a:rPr lang="en-US" sz="2400" dirty="0"/>
              <a:t>Unlabeled </a:t>
            </a:r>
          </a:p>
          <a:p>
            <a:r>
              <a:rPr lang="en-US" sz="2400" dirty="0"/>
              <a:t>Data</a:t>
            </a:r>
          </a:p>
        </p:txBody>
      </p:sp>
      <p:cxnSp>
        <p:nvCxnSpPr>
          <p:cNvPr id="23" name="Straight Arrow Connector 22"/>
          <p:cNvCxnSpPr/>
          <p:nvPr/>
        </p:nvCxnSpPr>
        <p:spPr>
          <a:xfrm>
            <a:off x="4199649" y="2428561"/>
            <a:ext cx="7592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284955" y="2065773"/>
            <a:ext cx="1425772" cy="1200329"/>
          </a:xfrm>
          <a:prstGeom prst="rect">
            <a:avLst/>
          </a:prstGeom>
          <a:noFill/>
        </p:spPr>
        <p:txBody>
          <a:bodyPr wrap="square" rtlCol="0">
            <a:spAutoFit/>
          </a:bodyPr>
          <a:lstStyle/>
          <a:p>
            <a:r>
              <a:rPr lang="en-US" sz="2400" dirty="0"/>
              <a:t>Predictive</a:t>
            </a:r>
          </a:p>
          <a:p>
            <a:r>
              <a:rPr lang="en-US" sz="2400" dirty="0"/>
              <a:t>Model </a:t>
            </a:r>
          </a:p>
        </p:txBody>
      </p:sp>
      <p:sp>
        <p:nvSpPr>
          <p:cNvPr id="7" name="TextBox 6"/>
          <p:cNvSpPr txBox="1"/>
          <p:nvPr/>
        </p:nvSpPr>
        <p:spPr>
          <a:xfrm>
            <a:off x="1965401" y="3159101"/>
            <a:ext cx="7806690" cy="1384995"/>
          </a:xfrm>
          <a:prstGeom prst="rect">
            <a:avLst/>
          </a:prstGeom>
          <a:noFill/>
        </p:spPr>
        <p:txBody>
          <a:bodyPr wrap="square" rtlCol="0">
            <a:spAutoFit/>
          </a:bodyPr>
          <a:lstStyle/>
          <a:p>
            <a:pPr marL="285750" indent="-285750">
              <a:buFont typeface="Arial" panose="020B0604020202020204" pitchFamily="34" charset="0"/>
              <a:buChar char="•"/>
            </a:pPr>
            <a:r>
              <a:rPr lang="en-US" sz="2800" dirty="0"/>
              <a:t>When you are satisfied with your results, you use the predictive model to label new, unclassified data.</a:t>
            </a:r>
            <a:endParaRPr lang="en-US" dirty="0"/>
          </a:p>
        </p:txBody>
      </p:sp>
      <p:cxnSp>
        <p:nvCxnSpPr>
          <p:cNvPr id="9" name="Straight Arrow Connector 8"/>
          <p:cNvCxnSpPr/>
          <p:nvPr/>
        </p:nvCxnSpPr>
        <p:spPr>
          <a:xfrm>
            <a:off x="6987796" y="2428561"/>
            <a:ext cx="650801" cy="8162"/>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8070855" y="2065773"/>
            <a:ext cx="1256018" cy="830997"/>
          </a:xfrm>
          <a:prstGeom prst="rect">
            <a:avLst/>
          </a:prstGeom>
          <a:noFill/>
        </p:spPr>
        <p:txBody>
          <a:bodyPr wrap="square" rtlCol="0">
            <a:spAutoFit/>
          </a:bodyPr>
          <a:lstStyle/>
          <a:p>
            <a:r>
              <a:rPr lang="en-US" sz="2400" dirty="0"/>
              <a:t>Labeled data</a:t>
            </a:r>
          </a:p>
        </p:txBody>
      </p:sp>
      <p:sp>
        <p:nvSpPr>
          <p:cNvPr id="13" name="TextBox 12"/>
          <p:cNvSpPr txBox="1"/>
          <p:nvPr/>
        </p:nvSpPr>
        <p:spPr>
          <a:xfrm>
            <a:off x="4960077" y="5025351"/>
            <a:ext cx="2590800" cy="461665"/>
          </a:xfrm>
          <a:prstGeom prst="rect">
            <a:avLst/>
          </a:prstGeom>
          <a:noFill/>
        </p:spPr>
        <p:txBody>
          <a:bodyPr wrap="square" rtlCol="0">
            <a:spAutoFit/>
          </a:bodyPr>
          <a:lstStyle/>
          <a:p>
            <a:r>
              <a:rPr lang="en-US" sz="2400" dirty="0"/>
              <a:t>Text Classifier</a:t>
            </a:r>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5677" y="4727432"/>
            <a:ext cx="1148600" cy="1148600"/>
          </a:xfrm>
          <a:prstGeom prst="rect">
            <a:avLst/>
          </a:prstGeom>
        </p:spPr>
      </p:pic>
      <p:sp>
        <p:nvSpPr>
          <p:cNvPr id="17" name="TextBox 16"/>
          <p:cNvSpPr txBox="1"/>
          <p:nvPr/>
        </p:nvSpPr>
        <p:spPr>
          <a:xfrm>
            <a:off x="2135069" y="5958472"/>
            <a:ext cx="2716715" cy="461665"/>
          </a:xfrm>
          <a:prstGeom prst="rect">
            <a:avLst/>
          </a:prstGeom>
          <a:noFill/>
        </p:spPr>
        <p:txBody>
          <a:bodyPr wrap="square" rtlCol="0">
            <a:spAutoFit/>
          </a:bodyPr>
          <a:lstStyle/>
          <a:p>
            <a:r>
              <a:rPr lang="en-US" sz="2400" dirty="0"/>
              <a:t>News articles</a:t>
            </a:r>
          </a:p>
        </p:txBody>
      </p:sp>
      <p:pic>
        <p:nvPicPr>
          <p:cNvPr id="18" name="Picture 17"/>
          <p:cNvPicPr>
            <a:picLocks noChangeAspect="1"/>
          </p:cNvPicPr>
          <p:nvPr/>
        </p:nvPicPr>
        <p:blipFill>
          <a:blip r:embed="rId3"/>
          <a:stretch>
            <a:fillRect/>
          </a:stretch>
        </p:blipFill>
        <p:spPr>
          <a:xfrm>
            <a:off x="1946421" y="4807078"/>
            <a:ext cx="1079257" cy="1084445"/>
          </a:xfrm>
          <a:prstGeom prst="rect">
            <a:avLst/>
          </a:prstGeom>
        </p:spPr>
      </p:pic>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80845" y="4837072"/>
            <a:ext cx="1009904" cy="1009904"/>
          </a:xfrm>
          <a:prstGeom prst="rect">
            <a:avLst/>
          </a:prstGeom>
        </p:spPr>
      </p:pic>
      <p:sp>
        <p:nvSpPr>
          <p:cNvPr id="20" name="TextBox 19"/>
          <p:cNvSpPr txBox="1"/>
          <p:nvPr/>
        </p:nvSpPr>
        <p:spPr>
          <a:xfrm>
            <a:off x="9335701" y="5118467"/>
            <a:ext cx="1295619" cy="461665"/>
          </a:xfrm>
          <a:prstGeom prst="rect">
            <a:avLst/>
          </a:prstGeom>
          <a:solidFill>
            <a:schemeClr val="bg2"/>
          </a:solidFill>
        </p:spPr>
        <p:txBody>
          <a:bodyPr wrap="square" rtlCol="0">
            <a:spAutoFit/>
          </a:bodyPr>
          <a:lstStyle/>
          <a:p>
            <a:r>
              <a:rPr lang="en-US" sz="2400" b="1" dirty="0">
                <a:solidFill>
                  <a:srgbClr val="FF0000"/>
                </a:solidFill>
                <a:latin typeface="Courier New" panose="02070309020205020404" pitchFamily="49" charset="0"/>
                <a:cs typeface="Courier New" panose="02070309020205020404" pitchFamily="49" charset="0"/>
              </a:rPr>
              <a:t>Sports</a:t>
            </a:r>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72935" y="4375538"/>
            <a:ext cx="949261" cy="949261"/>
          </a:xfrm>
          <a:prstGeom prst="rect">
            <a:avLst/>
          </a:prstGeom>
        </p:spPr>
      </p:pic>
      <p:cxnSp>
        <p:nvCxnSpPr>
          <p:cNvPr id="30" name="Straight Arrow Connector 29"/>
          <p:cNvCxnSpPr/>
          <p:nvPr/>
        </p:nvCxnSpPr>
        <p:spPr>
          <a:xfrm>
            <a:off x="4174277" y="5278932"/>
            <a:ext cx="7592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937847" y="5248020"/>
            <a:ext cx="650801" cy="8162"/>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667445" y="4612913"/>
            <a:ext cx="1659429" cy="461665"/>
          </a:xfrm>
          <a:prstGeom prst="rect">
            <a:avLst/>
          </a:prstGeom>
          <a:solidFill>
            <a:schemeClr val="bg2"/>
          </a:solidFill>
        </p:spPr>
        <p:txBody>
          <a:bodyPr wrap="none" rtlCol="0">
            <a:spAutoFit/>
          </a:bodyPr>
          <a:lstStyle/>
          <a:p>
            <a:r>
              <a:rPr lang="en-US" sz="2400" b="1" dirty="0">
                <a:solidFill>
                  <a:srgbClr val="0070C0"/>
                </a:solidFill>
                <a:latin typeface="Courier New" panose="02070309020205020404" pitchFamily="49" charset="0"/>
                <a:cs typeface="Courier New" panose="02070309020205020404" pitchFamily="49" charset="0"/>
              </a:rPr>
              <a:t>Politics</a:t>
            </a:r>
          </a:p>
        </p:txBody>
      </p:sp>
      <p:pic>
        <p:nvPicPr>
          <p:cNvPr id="36" name="Picture 3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2367" y="5547313"/>
            <a:ext cx="1009032" cy="1009032"/>
          </a:xfrm>
          <a:prstGeom prst="rect">
            <a:avLst/>
          </a:prstGeom>
        </p:spPr>
      </p:pic>
      <p:sp>
        <p:nvSpPr>
          <p:cNvPr id="29" name="TextBox 28"/>
          <p:cNvSpPr txBox="1"/>
          <p:nvPr/>
        </p:nvSpPr>
        <p:spPr>
          <a:xfrm>
            <a:off x="7341642" y="5934852"/>
            <a:ext cx="2580615" cy="461665"/>
          </a:xfrm>
          <a:prstGeom prst="rect">
            <a:avLst/>
          </a:prstGeom>
          <a:solidFill>
            <a:schemeClr val="bg2"/>
          </a:solidFill>
        </p:spPr>
        <p:txBody>
          <a:bodyPr wrap="square" rtlCol="0">
            <a:spAutoFit/>
          </a:bodyPr>
          <a:lstStyle/>
          <a:p>
            <a:r>
              <a:rPr lang="en-US" sz="2400" b="1" dirty="0">
                <a:solidFill>
                  <a:srgbClr val="00B050"/>
                </a:solidFill>
                <a:latin typeface="Courier New" panose="02070309020205020404" pitchFamily="49" charset="0"/>
                <a:cs typeface="Courier New" panose="02070309020205020404" pitchFamily="49" charset="0"/>
              </a:rPr>
              <a:t>Entertainment</a:t>
            </a:r>
          </a:p>
        </p:txBody>
      </p:sp>
    </p:spTree>
    <p:extLst>
      <p:ext uri="{BB962C8B-B14F-4D97-AF65-F5344CB8AC3E}">
        <p14:creationId xmlns:p14="http://schemas.microsoft.com/office/powerpoint/2010/main" val="365818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8092" y="807563"/>
            <a:ext cx="8409090" cy="836839"/>
          </a:xfrm>
        </p:spPr>
        <p:txBody>
          <a:bodyPr/>
          <a:lstStyle/>
          <a:p>
            <a:pPr algn="ctr"/>
            <a:r>
              <a:rPr lang="en-US" b="1" dirty="0">
                <a:solidFill>
                  <a:srgbClr val="00B050"/>
                </a:solidFill>
              </a:rPr>
              <a:t>Evaluating Performance </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5" name="TextBox 4"/>
          <p:cNvSpPr txBox="1"/>
          <p:nvPr/>
        </p:nvSpPr>
        <p:spPr>
          <a:xfrm>
            <a:off x="1812954" y="2104040"/>
            <a:ext cx="8564228" cy="2800767"/>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2800" dirty="0"/>
              <a:t>One metric for evaluating a text classifier would be its accuracy:</a:t>
            </a:r>
          </a:p>
          <a:p>
            <a:pPr marL="285750" indent="-285750">
              <a:buFont typeface="Arial" panose="020B0604020202020204" pitchFamily="34" charset="0"/>
              <a:buChar char="•"/>
            </a:pPr>
            <a:endParaRPr lang="en-US" sz="2800" dirty="0"/>
          </a:p>
          <a:p>
            <a:r>
              <a:rPr lang="en-US" sz="2800" dirty="0"/>
              <a:t>  </a:t>
            </a:r>
            <a:r>
              <a:rPr lang="en-US" sz="2800" b="1" dirty="0"/>
              <a:t>Accuracy =</a:t>
            </a:r>
            <a:r>
              <a:rPr lang="en-US" sz="2800" dirty="0"/>
              <a:t>	   </a:t>
            </a:r>
            <a:r>
              <a:rPr lang="en-US" sz="2800" b="1" u="sng" dirty="0"/>
              <a:t>Number of Correct Predictions</a:t>
            </a:r>
          </a:p>
          <a:p>
            <a:r>
              <a:rPr lang="en-US" sz="2800" b="1" dirty="0"/>
              <a:t>		     Total Number of Predictions</a:t>
            </a:r>
          </a:p>
          <a:p>
            <a:endParaRPr lang="en-US" dirty="0"/>
          </a:p>
        </p:txBody>
      </p:sp>
    </p:spTree>
    <p:extLst>
      <p:ext uri="{BB962C8B-B14F-4D97-AF65-F5344CB8AC3E}">
        <p14:creationId xmlns:p14="http://schemas.microsoft.com/office/powerpoint/2010/main" val="395631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565131-89F5-4745-863E-CE016C90A224}"/>
              </a:ext>
            </a:extLst>
          </p:cNvPr>
          <p:cNvSpPr>
            <a:spLocks noGrp="1"/>
          </p:cNvSpPr>
          <p:nvPr>
            <p:ph type="title"/>
          </p:nvPr>
        </p:nvSpPr>
        <p:spPr>
          <a:xfrm>
            <a:off x="1371600" y="436228"/>
            <a:ext cx="9601200" cy="782273"/>
          </a:xfrm>
        </p:spPr>
        <p:txBody>
          <a:bodyPr/>
          <a:lstStyle/>
          <a:p>
            <a:pPr algn="ctr"/>
            <a:r>
              <a:rPr lang="en-US" dirty="0">
                <a:solidFill>
                  <a:srgbClr val="00B050"/>
                </a:solidFill>
              </a:rPr>
              <a:t>Classification algorithms</a:t>
            </a:r>
            <a:endParaRPr lang="ru-RU" dirty="0">
              <a:solidFill>
                <a:srgbClr val="00B050"/>
              </a:solidFill>
            </a:endParaRPr>
          </a:p>
        </p:txBody>
      </p:sp>
      <p:sp>
        <p:nvSpPr>
          <p:cNvPr id="3" name="Объект 2">
            <a:extLst>
              <a:ext uri="{FF2B5EF4-FFF2-40B4-BE49-F238E27FC236}">
                <a16:creationId xmlns:a16="http://schemas.microsoft.com/office/drawing/2014/main" id="{7835E037-DFF9-4014-B537-AFBF3D5BC55C}"/>
              </a:ext>
            </a:extLst>
          </p:cNvPr>
          <p:cNvSpPr>
            <a:spLocks noGrp="1"/>
          </p:cNvSpPr>
          <p:nvPr>
            <p:ph idx="1"/>
          </p:nvPr>
        </p:nvSpPr>
        <p:spPr>
          <a:xfrm>
            <a:off x="1371600" y="1665214"/>
            <a:ext cx="10154873" cy="4718808"/>
          </a:xfrm>
        </p:spPr>
        <p:txBody>
          <a:bodyPr/>
          <a:lstStyle/>
          <a:p>
            <a:pPr algn="l"/>
            <a:r>
              <a:rPr lang="en-US" sz="1800" b="0" i="1" u="none" strike="noStrike" baseline="0" dirty="0">
                <a:latin typeface="HhjgnyNfgwmrQqcxywUtopiaStd-Italic"/>
              </a:rPr>
              <a:t>Classification algorithms </a:t>
            </a:r>
            <a:r>
              <a:rPr lang="en-US" sz="1800" b="0" i="0" u="none" strike="noStrike" baseline="0" dirty="0">
                <a:latin typeface="SxdcwpNxvrklCffxdcUtopiaStd-Regular"/>
              </a:rPr>
              <a:t>are supervised ML algorithms that are used to classify, categorize, or label data points based on what it has observed in the past. </a:t>
            </a:r>
          </a:p>
          <a:p>
            <a:pPr algn="l"/>
            <a:r>
              <a:rPr lang="en-US" sz="1800" b="0" i="0" u="none" strike="noStrike" baseline="0" dirty="0">
                <a:latin typeface="SxdcwpNxvrklCffxdcUtopiaStd-Regular"/>
              </a:rPr>
              <a:t>Each</a:t>
            </a:r>
            <a:r>
              <a:rPr lang="en-US" sz="1800" dirty="0">
                <a:latin typeface="SxdcwpNxvrklCffxdcUtopiaStd-Regular"/>
              </a:rPr>
              <a:t> </a:t>
            </a:r>
            <a:r>
              <a:rPr lang="en-US" sz="1800" b="0" i="0" u="none" strike="noStrike" baseline="0" dirty="0">
                <a:latin typeface="SxdcwpNxvrklCffxdcUtopiaStd-Regular"/>
              </a:rPr>
              <a:t>classification algorithm, being a supervised learning algorithm, requires training data.</a:t>
            </a:r>
          </a:p>
          <a:p>
            <a:pPr algn="l"/>
            <a:r>
              <a:rPr lang="en-US" sz="1800" b="0" i="0" u="none" strike="noStrike" baseline="0" dirty="0">
                <a:latin typeface="SxdcwpNxvrklCffxdcUtopiaStd-Regular"/>
              </a:rPr>
              <a:t>This training data consists of a set of training observations where each observation is a pair consisting of an input data point, usually a feature vector like we observed earlier, and a corresponding output outcome for that input observation.</a:t>
            </a:r>
            <a:endParaRPr lang="ru-RU" dirty="0"/>
          </a:p>
        </p:txBody>
      </p:sp>
    </p:spTree>
    <p:extLst>
      <p:ext uri="{BB962C8B-B14F-4D97-AF65-F5344CB8AC3E}">
        <p14:creationId xmlns:p14="http://schemas.microsoft.com/office/powerpoint/2010/main" val="56820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496546"/>
            <a:ext cx="8367144" cy="796953"/>
          </a:xfrm>
        </p:spPr>
        <p:txBody>
          <a:bodyPr/>
          <a:lstStyle/>
          <a:p>
            <a:pPr algn="ctr"/>
            <a:r>
              <a:rPr lang="en-US" b="1" dirty="0">
                <a:solidFill>
                  <a:srgbClr val="00B050"/>
                </a:solidFill>
              </a:rPr>
              <a:t>Accuracy</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5" name="TextBox 4"/>
          <p:cNvSpPr txBox="1"/>
          <p:nvPr/>
        </p:nvSpPr>
        <p:spPr>
          <a:xfrm>
            <a:off x="1511300" y="1325564"/>
            <a:ext cx="9169400" cy="5032147"/>
          </a:xfrm>
          <a:prstGeom prst="rect">
            <a:avLst/>
          </a:prstGeom>
          <a:noFill/>
        </p:spPr>
        <p:txBody>
          <a:bodyPr wrap="square" rtlCol="0">
            <a:spAutoFit/>
          </a:bodyPr>
          <a:lstStyle/>
          <a:p>
            <a:endParaRPr lang="en-US" sz="2700" dirty="0"/>
          </a:p>
          <a:p>
            <a:pPr marL="457200" indent="-457200">
              <a:buFont typeface="Arial" panose="020B0604020202020204" pitchFamily="34" charset="0"/>
              <a:buChar char="•"/>
            </a:pPr>
            <a:r>
              <a:rPr lang="en-US" sz="2700" dirty="0"/>
              <a:t>For binary classification, accuracy is calculated to take into account false positives:</a:t>
            </a:r>
          </a:p>
          <a:p>
            <a:pPr marL="457200" indent="-457200">
              <a:buFont typeface="Arial" panose="020B0604020202020204" pitchFamily="34" charset="0"/>
              <a:buChar char="•"/>
            </a:pPr>
            <a:endParaRPr lang="en-US" sz="2700" dirty="0"/>
          </a:p>
          <a:p>
            <a:r>
              <a:rPr lang="en-US" sz="2700" dirty="0"/>
              <a:t>    </a:t>
            </a:r>
            <a:r>
              <a:rPr lang="en-US" sz="2700" b="1" dirty="0"/>
              <a:t>Accuracy = </a:t>
            </a:r>
          </a:p>
          <a:p>
            <a:endParaRPr lang="en-US" sz="2800" dirty="0"/>
          </a:p>
          <a:p>
            <a:r>
              <a:rPr lang="en-US" sz="2300" dirty="0"/>
              <a:t>                                         </a:t>
            </a:r>
            <a:r>
              <a:rPr lang="en-US" sz="2300" b="1" dirty="0"/>
              <a:t>True Positives + True Negatives</a:t>
            </a:r>
          </a:p>
          <a:p>
            <a:r>
              <a:rPr lang="en-US" sz="2300" b="1" dirty="0"/>
              <a:t>          True Positives + True Negatives + False Positives + False Negatives</a:t>
            </a:r>
          </a:p>
          <a:p>
            <a:endParaRPr lang="en-US" sz="2800" dirty="0"/>
          </a:p>
          <a:p>
            <a:pPr marL="457200" indent="-457200">
              <a:buFont typeface="Arial" panose="020B0604020202020204" pitchFamily="34" charset="0"/>
              <a:buChar char="•"/>
            </a:pPr>
            <a:r>
              <a:rPr lang="en-US" sz="2800" dirty="0"/>
              <a:t>Accuracy may be misleading when there is a great deal of inequality between the number of positive and negative labels.</a:t>
            </a:r>
          </a:p>
        </p:txBody>
      </p:sp>
      <p:cxnSp>
        <p:nvCxnSpPr>
          <p:cNvPr id="8" name="Straight Connector 7"/>
          <p:cNvCxnSpPr/>
          <p:nvPr/>
        </p:nvCxnSpPr>
        <p:spPr>
          <a:xfrm flipV="1">
            <a:off x="2358735" y="3758342"/>
            <a:ext cx="7760281" cy="858"/>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71947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6156"/>
            <a:ext cx="7886700" cy="704674"/>
          </a:xfrm>
        </p:spPr>
        <p:txBody>
          <a:bodyPr/>
          <a:lstStyle/>
          <a:p>
            <a:pPr algn="ctr"/>
            <a:r>
              <a:rPr lang="en-US" b="1" dirty="0">
                <a:solidFill>
                  <a:srgbClr val="00B050"/>
                </a:solidFill>
              </a:rPr>
              <a:t>Precision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10" name="TextBox 9"/>
          <p:cNvSpPr txBox="1"/>
          <p:nvPr/>
        </p:nvSpPr>
        <p:spPr>
          <a:xfrm>
            <a:off x="6096001" y="5557838"/>
            <a:ext cx="184731" cy="369332"/>
          </a:xfrm>
          <a:prstGeom prst="rect">
            <a:avLst/>
          </a:prstGeom>
          <a:noFill/>
        </p:spPr>
        <p:txBody>
          <a:bodyPr wrap="none" rtlCol="0">
            <a:spAutoFit/>
          </a:bodyPr>
          <a:lstStyle/>
          <a:p>
            <a:endParaRPr lang="en-US" dirty="0"/>
          </a:p>
        </p:txBody>
      </p:sp>
      <p:sp>
        <p:nvSpPr>
          <p:cNvPr id="5" name="TextBox 4"/>
          <p:cNvSpPr txBox="1"/>
          <p:nvPr/>
        </p:nvSpPr>
        <p:spPr>
          <a:xfrm>
            <a:off x="1708149" y="1098958"/>
            <a:ext cx="8166100" cy="2200602"/>
          </a:xfrm>
          <a:prstGeom prst="rect">
            <a:avLst/>
          </a:prstGeom>
          <a:noFill/>
        </p:spPr>
        <p:txBody>
          <a:bodyPr wrap="square" rtlCol="0">
            <a:spAutoFit/>
          </a:bodyPr>
          <a:lstStyle/>
          <a:p>
            <a:endParaRPr lang="en-US" sz="2700" dirty="0"/>
          </a:p>
          <a:p>
            <a:pPr marL="457200" indent="-457200">
              <a:buFont typeface="Arial" panose="020B0604020202020204" pitchFamily="34" charset="0"/>
              <a:buChar char="•"/>
            </a:pPr>
            <a:r>
              <a:rPr lang="en-US" sz="2700" dirty="0"/>
              <a:t>Precision is another measure for evaluating classification models. Precision is the proportion </a:t>
            </a:r>
            <a:r>
              <a:rPr lang="en-US" sz="2800" dirty="0"/>
              <a:t>of positive identifications that was actually correct.</a:t>
            </a:r>
            <a:r>
              <a:rPr lang="en-US" sz="2700" dirty="0"/>
              <a:t> </a:t>
            </a:r>
          </a:p>
          <a:p>
            <a:r>
              <a:rPr lang="en-US" sz="2700" dirty="0"/>
              <a:t>    </a:t>
            </a:r>
            <a:endParaRPr lang="en-US" sz="2800" dirty="0"/>
          </a:p>
        </p:txBody>
      </p:sp>
      <p:sp>
        <p:nvSpPr>
          <p:cNvPr id="4" name="TextBox 3"/>
          <p:cNvSpPr txBox="1"/>
          <p:nvPr/>
        </p:nvSpPr>
        <p:spPr>
          <a:xfrm>
            <a:off x="2425699" y="3157194"/>
            <a:ext cx="6731000" cy="1384995"/>
          </a:xfrm>
          <a:prstGeom prst="rect">
            <a:avLst/>
          </a:prstGeom>
          <a:noFill/>
        </p:spPr>
        <p:txBody>
          <a:bodyPr wrap="square" rtlCol="0">
            <a:spAutoFit/>
          </a:bodyPr>
          <a:lstStyle/>
          <a:p>
            <a:r>
              <a:rPr lang="en-US" sz="2800" b="1" dirty="0"/>
              <a:t>Precision =               True Positives</a:t>
            </a:r>
          </a:p>
          <a:p>
            <a:r>
              <a:rPr lang="en-US" sz="2800" b="1" dirty="0"/>
              <a:t>                       True Positives + False Positives</a:t>
            </a:r>
          </a:p>
        </p:txBody>
      </p:sp>
      <p:cxnSp>
        <p:nvCxnSpPr>
          <p:cNvPr id="7" name="Straight Connector 6"/>
          <p:cNvCxnSpPr/>
          <p:nvPr/>
        </p:nvCxnSpPr>
        <p:spPr>
          <a:xfrm flipV="1">
            <a:off x="4473575" y="3600478"/>
            <a:ext cx="4254500" cy="25400"/>
          </a:xfrm>
          <a:prstGeom prst="line">
            <a:avLst/>
          </a:prstGeom>
          <a:ln w="19050"/>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724069" y="4704369"/>
            <a:ext cx="8150180" cy="523220"/>
          </a:xfrm>
          <a:prstGeom prst="rect">
            <a:avLst/>
          </a:prstGeom>
          <a:noFill/>
        </p:spPr>
        <p:txBody>
          <a:bodyPr wrap="none" rtlCol="0">
            <a:spAutoFit/>
          </a:bodyPr>
          <a:lstStyle/>
          <a:p>
            <a:pPr marL="457200" indent="-457200">
              <a:buFont typeface="Arial" panose="020B0604020202020204" pitchFamily="34" charset="0"/>
              <a:buChar char="•"/>
            </a:pPr>
            <a:r>
              <a:rPr lang="en-US" sz="2800" dirty="0"/>
              <a:t>When there are no false positives, precision = 1.0</a:t>
            </a:r>
          </a:p>
        </p:txBody>
      </p:sp>
    </p:spTree>
    <p:extLst>
      <p:ext uri="{BB962C8B-B14F-4D97-AF65-F5344CB8AC3E}">
        <p14:creationId xmlns:p14="http://schemas.microsoft.com/office/powerpoint/2010/main" val="3169359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6756" y="290168"/>
            <a:ext cx="9172488" cy="799522"/>
          </a:xfrm>
        </p:spPr>
        <p:txBody>
          <a:bodyPr/>
          <a:lstStyle/>
          <a:p>
            <a:pPr algn="ctr"/>
            <a:r>
              <a:rPr lang="en-US" b="1" dirty="0">
                <a:solidFill>
                  <a:srgbClr val="00B050"/>
                </a:solidFill>
              </a:rPr>
              <a:t>Using a Naive Bayes Classifier</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1510018" y="1382599"/>
            <a:ext cx="9748008" cy="4893647"/>
          </a:xfrm>
          <a:prstGeom prst="rect">
            <a:avLst/>
          </a:prstGeom>
          <a:noFill/>
        </p:spPr>
        <p:txBody>
          <a:bodyPr wrap="square" rtlCol="0">
            <a:spAutoFit/>
          </a:bodyPr>
          <a:lstStyle/>
          <a:p>
            <a:pPr marL="457200" indent="-457200">
              <a:buFont typeface="Arial" panose="020B0604020202020204" pitchFamily="34" charset="0"/>
              <a:buChar char="•"/>
            </a:pPr>
            <a:r>
              <a:rPr lang="en-US" sz="2600" dirty="0"/>
              <a:t>To create our text classification tool, we used Scikit-learn, a free software machine learning library for the Python programming language. </a:t>
            </a:r>
          </a:p>
          <a:p>
            <a:pPr marL="457200" indent="-457200">
              <a:buFont typeface="Arial" panose="020B0604020202020204" pitchFamily="34" charset="0"/>
              <a:buChar char="•"/>
            </a:pPr>
            <a:endParaRPr lang="en-US" sz="2600" dirty="0"/>
          </a:p>
          <a:p>
            <a:pPr marL="457200" indent="-457200">
              <a:buFont typeface="Arial" panose="020B0604020202020204" pitchFamily="34" charset="0"/>
              <a:buChar char="•"/>
            </a:pPr>
            <a:r>
              <a:rPr lang="en-US" sz="2600" dirty="0"/>
              <a:t>Our classification tool uses the multinomial naive Bayes algorithm. </a:t>
            </a:r>
          </a:p>
          <a:p>
            <a:pPr marL="457200" indent="-457200">
              <a:buFont typeface="Arial" panose="020B0604020202020204" pitchFamily="34" charset="0"/>
              <a:buChar char="•"/>
            </a:pPr>
            <a:endParaRPr lang="en-US" sz="2600" dirty="0"/>
          </a:p>
          <a:p>
            <a:pPr marL="457200" indent="-457200">
              <a:buFont typeface="Arial" panose="020B0604020202020204" pitchFamily="34" charset="0"/>
              <a:buChar char="•"/>
            </a:pPr>
            <a:r>
              <a:rPr lang="en-US" sz="2600" dirty="0"/>
              <a:t>There are many other potential algorithms you could use for text classification. </a:t>
            </a:r>
          </a:p>
          <a:p>
            <a:pPr marL="457200" indent="-457200">
              <a:buFont typeface="Arial" panose="020B0604020202020204" pitchFamily="34" charset="0"/>
              <a:buChar char="•"/>
            </a:pPr>
            <a:endParaRPr lang="en-US" sz="2600" dirty="0"/>
          </a:p>
          <a:p>
            <a:pPr marL="457200" indent="-457200">
              <a:buFont typeface="Arial" panose="020B0604020202020204" pitchFamily="34" charset="0"/>
              <a:buChar char="•"/>
            </a:pPr>
            <a:r>
              <a:rPr lang="en-US" sz="2600" dirty="0"/>
              <a:t>For simplicity and effectiveness, naive Bayes is a good candidate for an introduction to machine learning. </a:t>
            </a:r>
          </a:p>
        </p:txBody>
      </p:sp>
    </p:spTree>
    <p:extLst>
      <p:ext uri="{BB962C8B-B14F-4D97-AF65-F5344CB8AC3E}">
        <p14:creationId xmlns:p14="http://schemas.microsoft.com/office/powerpoint/2010/main" val="35348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471086"/>
            <a:ext cx="7886700" cy="854376"/>
          </a:xfrm>
        </p:spPr>
        <p:txBody>
          <a:bodyPr/>
          <a:lstStyle/>
          <a:p>
            <a:pPr algn="ctr"/>
            <a:r>
              <a:rPr lang="en-US" b="1" dirty="0">
                <a:solidFill>
                  <a:srgbClr val="00B050"/>
                </a:solidFill>
              </a:rPr>
              <a:t>Introduction to Naive Bayes</a:t>
            </a:r>
          </a:p>
        </p:txBody>
      </p:sp>
      <p:sp>
        <p:nvSpPr>
          <p:cNvPr id="3" name="Content Placeholder 2"/>
          <p:cNvSpPr>
            <a:spLocks noGrp="1"/>
          </p:cNvSpPr>
          <p:nvPr>
            <p:ph idx="1"/>
          </p:nvPr>
        </p:nvSpPr>
        <p:spPr>
          <a:xfrm>
            <a:off x="2152650" y="1812057"/>
            <a:ext cx="7886700" cy="3984625"/>
          </a:xfrm>
        </p:spPr>
        <p:txBody>
          <a:bodyPr>
            <a:noAutofit/>
          </a:bodyPr>
          <a:lstStyle/>
          <a:p>
            <a:pPr marL="0" indent="0">
              <a:buNone/>
            </a:pPr>
            <a:br>
              <a:rPr lang="en-US" dirty="0"/>
            </a:br>
            <a:endParaRPr lang="en-US" dirty="0"/>
          </a:p>
        </p:txBody>
      </p:sp>
      <p:sp>
        <p:nvSpPr>
          <p:cNvPr id="5" name="TextBox 4"/>
          <p:cNvSpPr txBox="1"/>
          <p:nvPr/>
        </p:nvSpPr>
        <p:spPr>
          <a:xfrm>
            <a:off x="1535185" y="1812057"/>
            <a:ext cx="9664118" cy="4662815"/>
          </a:xfrm>
          <a:prstGeom prst="rect">
            <a:avLst/>
          </a:prstGeom>
          <a:noFill/>
        </p:spPr>
        <p:txBody>
          <a:bodyPr wrap="square" rtlCol="0">
            <a:spAutoFit/>
          </a:bodyPr>
          <a:lstStyle/>
          <a:p>
            <a:pPr marL="457200" indent="-457200">
              <a:buFont typeface="Arial" panose="020B0604020202020204" pitchFamily="34" charset="0"/>
              <a:buChar char="•"/>
            </a:pPr>
            <a:r>
              <a:rPr lang="en-US" sz="2700" dirty="0"/>
              <a:t>Using Bayesian probability, you reason backwards to find out the events—or random variables—that most likely led to a specific outcome.  </a:t>
            </a:r>
          </a:p>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r>
              <a:rPr lang="en-US" sz="2700" dirty="0"/>
              <a:t>In this text classification model, these random variables will be the words in the document and their frequencies. With a multinomial naive Bayes classifier, word frequency is the feature that the algorithm is trained on. The outcome is the class, or category, to which the model will assign the document. </a:t>
            </a:r>
          </a:p>
          <a:p>
            <a:pPr marL="457200" indent="-457200">
              <a:buFont typeface="Arial" panose="020B0604020202020204" pitchFamily="34" charset="0"/>
              <a:buChar char="•"/>
            </a:pPr>
            <a:endParaRPr lang="en-US" sz="2700" dirty="0"/>
          </a:p>
        </p:txBody>
      </p:sp>
    </p:spTree>
    <p:extLst>
      <p:ext uri="{BB962C8B-B14F-4D97-AF65-F5344CB8AC3E}">
        <p14:creationId xmlns:p14="http://schemas.microsoft.com/office/powerpoint/2010/main" val="904479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716527"/>
            <a:ext cx="7886700" cy="830997"/>
          </a:xfrm>
        </p:spPr>
        <p:txBody>
          <a:bodyPr/>
          <a:lstStyle/>
          <a:p>
            <a:pPr algn="ctr"/>
            <a:r>
              <a:rPr lang="en-US" b="1" dirty="0">
                <a:solidFill>
                  <a:srgbClr val="00B050"/>
                </a:solidFill>
              </a:rPr>
              <a:t>Bayes’ Theorem</a:t>
            </a:r>
          </a:p>
        </p:txBody>
      </p:sp>
      <mc:AlternateContent xmlns:mc="http://schemas.openxmlformats.org/markup-compatibility/2006" xmlns:a14="http://schemas.microsoft.com/office/drawing/2010/main">
        <mc:Choice Requires="a14">
          <p:sp>
            <p:nvSpPr>
              <p:cNvPr id="8" name="TextBox 7"/>
              <p:cNvSpPr txBox="1"/>
              <p:nvPr/>
            </p:nvSpPr>
            <p:spPr>
              <a:xfrm>
                <a:off x="2626117" y="2424537"/>
                <a:ext cx="6692900" cy="154734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nor/>
                        </m:rPr>
                        <a:rPr lang="en-US" sz="4500" b="1" dirty="0">
                          <a:latin typeface="Times New Roman" panose="02020603050405020304" pitchFamily="18" charset="0"/>
                          <a:cs typeface="Times New Roman" panose="02020603050405020304" pitchFamily="18" charset="0"/>
                        </a:rPr>
                        <m:t>P</m:t>
                      </m:r>
                      <m:r>
                        <m:rPr>
                          <m:nor/>
                        </m:rPr>
                        <a:rPr lang="en-US" sz="4500" b="1" dirty="0">
                          <a:latin typeface="Times New Roman" panose="02020603050405020304" pitchFamily="18" charset="0"/>
                          <a:cs typeface="Times New Roman" panose="02020603050405020304" pitchFamily="18" charset="0"/>
                        </a:rPr>
                        <m:t> (</m:t>
                      </m:r>
                      <m:r>
                        <m:rPr>
                          <m:nor/>
                        </m:rPr>
                        <a:rPr lang="en-US" sz="4500" b="1" dirty="0">
                          <a:latin typeface="Times New Roman" panose="02020603050405020304" pitchFamily="18" charset="0"/>
                          <a:cs typeface="Times New Roman" panose="02020603050405020304" pitchFamily="18" charset="0"/>
                        </a:rPr>
                        <m:t>A</m:t>
                      </m:r>
                      <m:r>
                        <a:rPr lang="en-US" sz="4500" b="1" i="1" dirty="0">
                          <a:latin typeface="Cambria Math" panose="02040503050406030204" pitchFamily="18" charset="0"/>
                          <a:cs typeface="Times New Roman" panose="02020603050405020304" pitchFamily="18" charset="0"/>
                        </a:rPr>
                        <m:t>│</m:t>
                      </m:r>
                      <m:r>
                        <m:rPr>
                          <m:nor/>
                        </m:rPr>
                        <a:rPr lang="en-US" sz="4500" b="1" dirty="0">
                          <a:latin typeface="Times New Roman" panose="02020603050405020304" pitchFamily="18" charset="0"/>
                          <a:cs typeface="Times New Roman" panose="02020603050405020304" pitchFamily="18" charset="0"/>
                        </a:rPr>
                        <m:t>B</m:t>
                      </m:r>
                      <m:r>
                        <m:rPr>
                          <m:nor/>
                        </m:rPr>
                        <a:rPr lang="en-US" sz="4500" b="1" dirty="0">
                          <a:latin typeface="Times New Roman" panose="02020603050405020304" pitchFamily="18" charset="0"/>
                          <a:cs typeface="Times New Roman" panose="02020603050405020304" pitchFamily="18" charset="0"/>
                        </a:rPr>
                        <m:t>) = </m:t>
                      </m:r>
                      <m:f>
                        <m:fPr>
                          <m:ctrlPr>
                            <a:rPr lang="en-US" sz="4500" b="1" i="1">
                              <a:latin typeface="Cambria Math" panose="02040503050406030204" pitchFamily="18" charset="0"/>
                            </a:rPr>
                          </m:ctrlPr>
                        </m:fPr>
                        <m:num>
                          <m:r>
                            <a:rPr lang="en-US" sz="4500" b="1" i="1" dirty="0">
                              <a:latin typeface="Cambria Math" panose="02040503050406030204" pitchFamily="18" charset="0"/>
                            </a:rPr>
                            <m:t>𝐏</m:t>
                          </m:r>
                          <m:d>
                            <m:dPr>
                              <m:ctrlPr>
                                <a:rPr lang="en-US" sz="4500" b="1" i="1" dirty="0">
                                  <a:latin typeface="Cambria Math" panose="02040503050406030204" pitchFamily="18" charset="0"/>
                                </a:rPr>
                              </m:ctrlPr>
                            </m:dPr>
                            <m:e>
                              <m:r>
                                <a:rPr lang="en-US" sz="4500" b="1" dirty="0">
                                  <a:latin typeface="Cambria Math" panose="02040503050406030204" pitchFamily="18" charset="0"/>
                                </a:rPr>
                                <m:t>𝐁</m:t>
                              </m:r>
                            </m:e>
                            <m:e>
                              <m:r>
                                <a:rPr lang="en-US" sz="4500" b="1" dirty="0">
                                  <a:latin typeface="Cambria Math" panose="02040503050406030204" pitchFamily="18" charset="0"/>
                                </a:rPr>
                                <m:t>𝐀</m:t>
                              </m:r>
                            </m:e>
                          </m:d>
                          <m:r>
                            <a:rPr lang="en-US" sz="4500" b="1" dirty="0">
                              <a:latin typeface="Cambria Math" panose="02040503050406030204" pitchFamily="18" charset="0"/>
                            </a:rPr>
                            <m:t> </m:t>
                          </m:r>
                          <m:r>
                            <a:rPr lang="en-US" sz="4500" b="1" i="1" dirty="0">
                              <a:latin typeface="Cambria Math" panose="02040503050406030204" pitchFamily="18" charset="0"/>
                            </a:rPr>
                            <m:t>𝐏</m:t>
                          </m:r>
                          <m:r>
                            <a:rPr lang="en-US" sz="4500" b="1" dirty="0">
                              <a:latin typeface="Cambria Math" panose="02040503050406030204" pitchFamily="18" charset="0"/>
                            </a:rPr>
                            <m:t>(</m:t>
                          </m:r>
                          <m:r>
                            <a:rPr lang="en-US" sz="4500" b="1" i="1" dirty="0">
                              <a:latin typeface="Cambria Math" panose="02040503050406030204" pitchFamily="18" charset="0"/>
                            </a:rPr>
                            <m:t>𝐀</m:t>
                          </m:r>
                          <m:r>
                            <a:rPr lang="en-US" sz="4500" b="1" dirty="0">
                              <a:latin typeface="Cambria Math" panose="02040503050406030204" pitchFamily="18" charset="0"/>
                            </a:rPr>
                            <m:t>)</m:t>
                          </m:r>
                        </m:num>
                        <m:den>
                          <m:r>
                            <m:rPr>
                              <m:nor/>
                            </m:rPr>
                            <a:rPr lang="en-US" sz="4500" b="1" dirty="0">
                              <a:latin typeface="Times New Roman" panose="02020603050405020304" pitchFamily="18" charset="0"/>
                              <a:cs typeface="Times New Roman" panose="02020603050405020304" pitchFamily="18" charset="0"/>
                            </a:rPr>
                            <m:t>P</m:t>
                          </m:r>
                          <m:r>
                            <m:rPr>
                              <m:nor/>
                            </m:rPr>
                            <a:rPr lang="en-US" sz="4500" b="1" dirty="0">
                              <a:latin typeface="Times New Roman" panose="02020603050405020304" pitchFamily="18" charset="0"/>
                              <a:cs typeface="Times New Roman" panose="02020603050405020304" pitchFamily="18" charset="0"/>
                            </a:rPr>
                            <m:t>(</m:t>
                          </m:r>
                          <m:r>
                            <m:rPr>
                              <m:nor/>
                            </m:rPr>
                            <a:rPr lang="en-US" sz="4500" b="1" dirty="0">
                              <a:latin typeface="Times New Roman" panose="02020603050405020304" pitchFamily="18" charset="0"/>
                              <a:cs typeface="Times New Roman" panose="02020603050405020304" pitchFamily="18" charset="0"/>
                            </a:rPr>
                            <m:t>B</m:t>
                          </m:r>
                          <m:r>
                            <m:rPr>
                              <m:nor/>
                            </m:rPr>
                            <a:rPr lang="en-US" sz="4500" b="1" dirty="0">
                              <a:latin typeface="Times New Roman" panose="02020603050405020304" pitchFamily="18" charset="0"/>
                              <a:cs typeface="Times New Roman" panose="02020603050405020304" pitchFamily="18" charset="0"/>
                            </a:rPr>
                            <m:t>)</m:t>
                          </m:r>
                        </m:den>
                      </m:f>
                    </m:oMath>
                  </m:oMathPara>
                </a14:m>
                <a:endParaRPr lang="en-US" sz="4500" b="1" dirty="0">
                  <a:latin typeface="Times New Roman" panose="02020603050405020304" pitchFamily="18" charset="0"/>
                  <a:cs typeface="Times New Roman" panose="02020603050405020304" pitchFamily="18"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2626117" y="2424537"/>
                <a:ext cx="6692900" cy="1547347"/>
              </a:xfrm>
              <a:prstGeom prst="rect">
                <a:avLst/>
              </a:prstGeom>
              <a:blipFill>
                <a:blip r:embed="rId2"/>
                <a:stretch>
                  <a:fillRect/>
                </a:stretch>
              </a:blipFill>
            </p:spPr>
            <p:txBody>
              <a:bodyPr/>
              <a:lstStyle/>
              <a:p>
                <a:r>
                  <a:rPr lang="ru-RU">
                    <a:noFill/>
                  </a:rPr>
                  <a:t> </a:t>
                </a:r>
              </a:p>
            </p:txBody>
          </p:sp>
        </mc:Fallback>
      </mc:AlternateContent>
      <p:sp>
        <p:nvSpPr>
          <p:cNvPr id="9" name="TextBox 8"/>
          <p:cNvSpPr txBox="1"/>
          <p:nvPr/>
        </p:nvSpPr>
        <p:spPr>
          <a:xfrm>
            <a:off x="1970480" y="4786429"/>
            <a:ext cx="2419350" cy="830997"/>
          </a:xfrm>
          <a:prstGeom prst="rect">
            <a:avLst/>
          </a:prstGeom>
          <a:solidFill>
            <a:schemeClr val="accent1">
              <a:lumMod val="20000"/>
              <a:lumOff val="80000"/>
            </a:schemeClr>
          </a:solidFill>
        </p:spPr>
        <p:txBody>
          <a:bodyPr wrap="square" rtlCol="0">
            <a:spAutoFit/>
          </a:bodyPr>
          <a:lstStyle/>
          <a:p>
            <a:r>
              <a:rPr lang="en-US" sz="2400" dirty="0"/>
              <a:t>The probability of event A, given B.</a:t>
            </a:r>
          </a:p>
        </p:txBody>
      </p:sp>
      <p:sp>
        <p:nvSpPr>
          <p:cNvPr id="11" name="TextBox 10"/>
          <p:cNvSpPr txBox="1"/>
          <p:nvPr/>
        </p:nvSpPr>
        <p:spPr>
          <a:xfrm>
            <a:off x="7304480" y="5772141"/>
            <a:ext cx="3187700" cy="369332"/>
          </a:xfrm>
          <a:prstGeom prst="rect">
            <a:avLst/>
          </a:prstGeom>
          <a:noFill/>
        </p:spPr>
        <p:txBody>
          <a:bodyPr wrap="square" rtlCol="0">
            <a:spAutoFit/>
          </a:bodyPr>
          <a:lstStyle/>
          <a:p>
            <a:endParaRPr lang="en-US" dirty="0"/>
          </a:p>
        </p:txBody>
      </p:sp>
      <p:sp>
        <p:nvSpPr>
          <p:cNvPr id="12" name="TextBox 11"/>
          <p:cNvSpPr txBox="1"/>
          <p:nvPr/>
        </p:nvSpPr>
        <p:spPr>
          <a:xfrm>
            <a:off x="5869380" y="4448522"/>
            <a:ext cx="4584700" cy="1569660"/>
          </a:xfrm>
          <a:prstGeom prst="rect">
            <a:avLst/>
          </a:prstGeom>
          <a:solidFill>
            <a:schemeClr val="accent1">
              <a:lumMod val="20000"/>
              <a:lumOff val="80000"/>
            </a:schemeClr>
          </a:solidFill>
        </p:spPr>
        <p:txBody>
          <a:bodyPr wrap="square" rtlCol="0">
            <a:spAutoFit/>
          </a:bodyPr>
          <a:lstStyle/>
          <a:p>
            <a:r>
              <a:rPr lang="en-US" sz="2400" dirty="0"/>
              <a:t>The probability of event B, given A, multiplied by the prior probability of A, divided by the prior probability of B.</a:t>
            </a:r>
          </a:p>
        </p:txBody>
      </p:sp>
      <p:cxnSp>
        <p:nvCxnSpPr>
          <p:cNvPr id="7" name="Straight Arrow Connector 6"/>
          <p:cNvCxnSpPr/>
          <p:nvPr/>
        </p:nvCxnSpPr>
        <p:spPr>
          <a:xfrm flipV="1">
            <a:off x="2903930" y="3744547"/>
            <a:ext cx="609600" cy="86771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flipH="1" flipV="1">
            <a:off x="8307780" y="3521781"/>
            <a:ext cx="482600" cy="7894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63186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8210" y="647951"/>
            <a:ext cx="7886700" cy="859218"/>
          </a:xfrm>
        </p:spPr>
        <p:txBody>
          <a:bodyPr/>
          <a:lstStyle/>
          <a:p>
            <a:pPr algn="ctr"/>
            <a:r>
              <a:rPr lang="en-US" b="1" dirty="0">
                <a:solidFill>
                  <a:srgbClr val="00B050"/>
                </a:solidFill>
              </a:rPr>
              <a:t>Naive Bayes Assumption</a:t>
            </a:r>
          </a:p>
        </p:txBody>
      </p:sp>
      <p:sp>
        <p:nvSpPr>
          <p:cNvPr id="3" name="Content Placeholder 2"/>
          <p:cNvSpPr>
            <a:spLocks noGrp="1"/>
          </p:cNvSpPr>
          <p:nvPr>
            <p:ph idx="1"/>
          </p:nvPr>
        </p:nvSpPr>
        <p:spPr>
          <a:xfrm>
            <a:off x="3784600" y="2765763"/>
            <a:ext cx="4279900" cy="1248355"/>
          </a:xfrm>
        </p:spPr>
        <p:txBody>
          <a:bodyPr>
            <a:noAutofit/>
          </a:bodyPr>
          <a:lstStyle/>
          <a:p>
            <a:pPr marL="0" indent="0">
              <a:buNone/>
            </a:pPr>
            <a:br>
              <a:rPr lang="en-US" dirty="0"/>
            </a:br>
            <a:endParaRPr lang="en-US" b="1" dirty="0"/>
          </a:p>
        </p:txBody>
      </p:sp>
      <p:sp>
        <p:nvSpPr>
          <p:cNvPr id="11" name="TextBox 10"/>
          <p:cNvSpPr txBox="1"/>
          <p:nvPr/>
        </p:nvSpPr>
        <p:spPr>
          <a:xfrm>
            <a:off x="7061200" y="4614461"/>
            <a:ext cx="3187700" cy="369332"/>
          </a:xfrm>
          <a:prstGeom prst="rect">
            <a:avLst/>
          </a:prstGeom>
          <a:noFill/>
        </p:spPr>
        <p:txBody>
          <a:bodyPr wrap="square" rtlCol="0">
            <a:spAutoFit/>
          </a:bodyPr>
          <a:lstStyle/>
          <a:p>
            <a:endParaRPr lang="en-US" dirty="0"/>
          </a:p>
        </p:txBody>
      </p:sp>
      <p:sp>
        <p:nvSpPr>
          <p:cNvPr id="13" name="TextBox 12"/>
          <p:cNvSpPr txBox="1"/>
          <p:nvPr/>
        </p:nvSpPr>
        <p:spPr>
          <a:xfrm>
            <a:off x="1543873" y="1881235"/>
            <a:ext cx="9775374"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t>The naive Bayes algorithm is based on Bayes’ theorem of conditional probability, applied with the “naive” assumption that there is independence between features.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In other words, the effect of the value of a predictor (x) on a given class (c) is independent of the values of other predictors.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2098092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940"/>
            <a:ext cx="7886700" cy="825077"/>
          </a:xfrm>
        </p:spPr>
        <p:txBody>
          <a:bodyPr/>
          <a:lstStyle/>
          <a:p>
            <a:pPr algn="ctr"/>
            <a:r>
              <a:rPr lang="en-US" b="1" dirty="0">
                <a:solidFill>
                  <a:srgbClr val="00B050"/>
                </a:solidFill>
              </a:rPr>
              <a:t>Naive Bayes Assumption</a:t>
            </a:r>
          </a:p>
        </p:txBody>
      </p:sp>
      <p:sp>
        <p:nvSpPr>
          <p:cNvPr id="3" name="Content Placeholder 2"/>
          <p:cNvSpPr>
            <a:spLocks noGrp="1"/>
          </p:cNvSpPr>
          <p:nvPr>
            <p:ph idx="1"/>
          </p:nvPr>
        </p:nvSpPr>
        <p:spPr>
          <a:xfrm>
            <a:off x="3784600" y="2765763"/>
            <a:ext cx="4279900" cy="1248355"/>
          </a:xfrm>
        </p:spPr>
        <p:txBody>
          <a:bodyPr>
            <a:noAutofit/>
          </a:bodyPr>
          <a:lstStyle/>
          <a:p>
            <a:pPr marL="0" indent="0">
              <a:buNone/>
            </a:pPr>
            <a:br>
              <a:rPr lang="en-US" dirty="0"/>
            </a:br>
            <a:endParaRPr lang="en-US" b="1" dirty="0"/>
          </a:p>
        </p:txBody>
      </p:sp>
      <p:sp>
        <p:nvSpPr>
          <p:cNvPr id="11" name="TextBox 10"/>
          <p:cNvSpPr txBox="1"/>
          <p:nvPr/>
        </p:nvSpPr>
        <p:spPr>
          <a:xfrm>
            <a:off x="7061200" y="4614461"/>
            <a:ext cx="3187700" cy="369332"/>
          </a:xfrm>
          <a:prstGeom prst="rect">
            <a:avLst/>
          </a:prstGeom>
          <a:noFill/>
        </p:spPr>
        <p:txBody>
          <a:bodyPr wrap="square" rtlCol="0">
            <a:spAutoFit/>
          </a:bodyPr>
          <a:lstStyle/>
          <a:p>
            <a:endParaRPr lang="en-US" dirty="0"/>
          </a:p>
        </p:txBody>
      </p:sp>
      <p:sp>
        <p:nvSpPr>
          <p:cNvPr id="13" name="TextBox 12"/>
          <p:cNvSpPr txBox="1"/>
          <p:nvPr/>
        </p:nvSpPr>
        <p:spPr>
          <a:xfrm>
            <a:off x="1751101" y="2459846"/>
            <a:ext cx="9674705" cy="3108543"/>
          </a:xfrm>
          <a:prstGeom prst="rect">
            <a:avLst/>
          </a:prstGeom>
          <a:noFill/>
        </p:spPr>
        <p:txBody>
          <a:bodyPr wrap="square" rtlCol="0">
            <a:spAutoFit/>
          </a:bodyPr>
          <a:lstStyle/>
          <a:p>
            <a:pPr marL="285750" indent="-285750">
              <a:buFont typeface="Arial" panose="020B0604020202020204" pitchFamily="34" charset="0"/>
              <a:buChar char="•"/>
            </a:pPr>
            <a:r>
              <a:rPr lang="en-US" sz="2800" dirty="0"/>
              <a:t>Is the occurrence of a particular feature really independent of the occurrence of other features?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Specifically, thinking in terms of text classification, is the occurrence of a particular </a:t>
            </a:r>
            <a:r>
              <a:rPr lang="en-US" sz="2800" i="1" dirty="0"/>
              <a:t>word</a:t>
            </a:r>
            <a:r>
              <a:rPr lang="en-US" sz="2800" dirty="0"/>
              <a:t> really independent of the occurrence of other </a:t>
            </a:r>
            <a:r>
              <a:rPr lang="en-US" sz="2800" i="1" dirty="0"/>
              <a:t>words</a:t>
            </a:r>
            <a:r>
              <a:rPr lang="en-US" sz="2800" dirty="0"/>
              <a:t>? </a:t>
            </a:r>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20220768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4929" y="639511"/>
            <a:ext cx="7886700" cy="887286"/>
          </a:xfrm>
        </p:spPr>
        <p:txBody>
          <a:bodyPr/>
          <a:lstStyle/>
          <a:p>
            <a:pPr algn="ctr"/>
            <a:r>
              <a:rPr lang="en-US" b="1" dirty="0">
                <a:solidFill>
                  <a:srgbClr val="00B050"/>
                </a:solidFill>
              </a:rPr>
              <a:t>Naive Bayes Assumption</a:t>
            </a:r>
          </a:p>
        </p:txBody>
      </p:sp>
      <p:sp>
        <p:nvSpPr>
          <p:cNvPr id="3" name="Content Placeholder 2"/>
          <p:cNvSpPr>
            <a:spLocks noGrp="1"/>
          </p:cNvSpPr>
          <p:nvPr>
            <p:ph idx="1"/>
          </p:nvPr>
        </p:nvSpPr>
        <p:spPr>
          <a:xfrm>
            <a:off x="3784600" y="2765763"/>
            <a:ext cx="4279900" cy="1248355"/>
          </a:xfrm>
        </p:spPr>
        <p:txBody>
          <a:bodyPr>
            <a:noAutofit/>
          </a:bodyPr>
          <a:lstStyle/>
          <a:p>
            <a:pPr marL="0" indent="0">
              <a:buNone/>
            </a:pPr>
            <a:br>
              <a:rPr lang="en-US" dirty="0"/>
            </a:br>
            <a:endParaRPr lang="en-US" b="1" dirty="0"/>
          </a:p>
        </p:txBody>
      </p:sp>
      <p:sp>
        <p:nvSpPr>
          <p:cNvPr id="11" name="TextBox 10"/>
          <p:cNvSpPr txBox="1"/>
          <p:nvPr/>
        </p:nvSpPr>
        <p:spPr>
          <a:xfrm>
            <a:off x="7061200" y="4614461"/>
            <a:ext cx="3187700" cy="369332"/>
          </a:xfrm>
          <a:prstGeom prst="rect">
            <a:avLst/>
          </a:prstGeom>
          <a:noFill/>
        </p:spPr>
        <p:txBody>
          <a:bodyPr wrap="square" rtlCol="0">
            <a:spAutoFit/>
          </a:bodyPr>
          <a:lstStyle/>
          <a:p>
            <a:endParaRPr lang="en-US" dirty="0"/>
          </a:p>
        </p:txBody>
      </p:sp>
      <p:sp>
        <p:nvSpPr>
          <p:cNvPr id="13" name="TextBox 12"/>
          <p:cNvSpPr txBox="1"/>
          <p:nvPr/>
        </p:nvSpPr>
        <p:spPr>
          <a:xfrm>
            <a:off x="1650432" y="1931517"/>
            <a:ext cx="9171366" cy="3108543"/>
          </a:xfrm>
          <a:prstGeom prst="rect">
            <a:avLst/>
          </a:prstGeom>
          <a:noFill/>
        </p:spPr>
        <p:txBody>
          <a:bodyPr wrap="square" rtlCol="0">
            <a:spAutoFit/>
          </a:bodyPr>
          <a:lstStyle/>
          <a:p>
            <a:pPr marL="285750" indent="-285750">
              <a:buFont typeface="Arial" panose="020B0604020202020204" pitchFamily="34" charset="0"/>
              <a:buChar char="•"/>
            </a:pPr>
            <a:r>
              <a:rPr lang="en-US" sz="2800" dirty="0"/>
              <a:t>No. In text, the appearance of certain words obviously depends upon the use of other words. The naive Bayes algorithm, however, always assumes independence.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Using a naive Bayes classifier, we ignore word order and sentence construction. We treat each document as if it is a “bag of words.”</a:t>
            </a:r>
          </a:p>
        </p:txBody>
      </p:sp>
    </p:spTree>
    <p:extLst>
      <p:ext uri="{BB962C8B-B14F-4D97-AF65-F5344CB8AC3E}">
        <p14:creationId xmlns:p14="http://schemas.microsoft.com/office/powerpoint/2010/main" val="12433023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1648" y="392171"/>
            <a:ext cx="7886700" cy="1325563"/>
          </a:xfrm>
        </p:spPr>
        <p:txBody>
          <a:bodyPr/>
          <a:lstStyle/>
          <a:p>
            <a:pPr algn="ctr"/>
            <a:r>
              <a:rPr lang="en-US" b="1" dirty="0">
                <a:solidFill>
                  <a:srgbClr val="00B050"/>
                </a:solidFill>
              </a:rPr>
              <a:t>Naive Bayes Classification Example </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1677798" y="2263617"/>
            <a:ext cx="8992998" cy="3539430"/>
          </a:xfrm>
          <a:prstGeom prst="rect">
            <a:avLst/>
          </a:prstGeom>
          <a:noFill/>
        </p:spPr>
        <p:txBody>
          <a:bodyPr wrap="square" rtlCol="0">
            <a:spAutoFit/>
          </a:bodyPr>
          <a:lstStyle/>
          <a:p>
            <a:pPr marL="457200" indent="-457200">
              <a:buFont typeface="Arial" panose="020B0604020202020204" pitchFamily="34" charset="0"/>
              <a:buChar char="•"/>
            </a:pPr>
            <a:r>
              <a:rPr lang="en-US" sz="2800" dirty="0"/>
              <a:t>For the purposes of illustrating how a naive Bayes classifier works, imagine five extremely short email documents, each only a few words long.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In this example, the text classification problem is to classify the email as being either spam (unsolicited anonymous bulk advertising) or not spam.  </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4772628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4870" y="385896"/>
            <a:ext cx="7958880" cy="838898"/>
          </a:xfrm>
        </p:spPr>
        <p:txBody>
          <a:bodyPr/>
          <a:lstStyle/>
          <a:p>
            <a:pPr algn="ctr"/>
            <a:r>
              <a:rPr lang="en-US" b="1" dirty="0">
                <a:solidFill>
                  <a:srgbClr val="00B050"/>
                </a:solidFill>
              </a:rPr>
              <a:t>Naive Bayes Classification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1984870" y="1490775"/>
            <a:ext cx="8585258" cy="4370427"/>
          </a:xfrm>
          <a:prstGeom prst="rect">
            <a:avLst/>
          </a:prstGeom>
          <a:noFill/>
        </p:spPr>
        <p:txBody>
          <a:bodyPr wrap="square" rtlCol="0">
            <a:spAutoFit/>
          </a:bodyPr>
          <a:lstStyle/>
          <a:p>
            <a:pPr marL="457200" indent="-457200">
              <a:buFont typeface="Arial" panose="020B0604020202020204" pitchFamily="34" charset="0"/>
              <a:buChar char="•"/>
            </a:pPr>
            <a:r>
              <a:rPr lang="en-US" sz="2800" dirty="0"/>
              <a:t>An annotator has already labeled each of the five emails as being either spam or not spam. This is considered our training set of data.  </a:t>
            </a:r>
            <a:br>
              <a:rPr lang="en-US" sz="2800" dirty="0"/>
            </a:br>
            <a:endParaRPr lang="en-US" sz="2800" dirty="0"/>
          </a:p>
          <a:p>
            <a:r>
              <a:rPr lang="en-US" sz="2800" b="1" dirty="0"/>
              <a:t>Doc 1  </a:t>
            </a:r>
            <a:r>
              <a:rPr lang="en-US" sz="2800" dirty="0"/>
              <a:t>Follow-up meeting		</a:t>
            </a:r>
            <a:r>
              <a:rPr lang="en-US" sz="2800" dirty="0">
                <a:solidFill>
                  <a:srgbClr val="00B050"/>
                </a:solidFill>
              </a:rPr>
              <a:t>Not Spam</a:t>
            </a:r>
          </a:p>
          <a:p>
            <a:r>
              <a:rPr lang="en-US" sz="2800" b="1" dirty="0"/>
              <a:t>Doc 2</a:t>
            </a:r>
            <a:r>
              <a:rPr lang="en-US" sz="2800" dirty="0"/>
              <a:t>  Free cash. Get money.		</a:t>
            </a:r>
            <a:r>
              <a:rPr lang="en-US" sz="2800" dirty="0">
                <a:solidFill>
                  <a:srgbClr val="FF0000"/>
                </a:solidFill>
              </a:rPr>
              <a:t>SPAM</a:t>
            </a:r>
          </a:p>
          <a:p>
            <a:r>
              <a:rPr lang="en-US" sz="2800" b="1" dirty="0"/>
              <a:t>Doc 3  </a:t>
            </a:r>
            <a:r>
              <a:rPr lang="en-US" sz="2800" dirty="0"/>
              <a:t>Money! Money! Money!</a:t>
            </a:r>
            <a:r>
              <a:rPr lang="en-US" sz="2800" b="1" dirty="0"/>
              <a:t>		</a:t>
            </a:r>
            <a:r>
              <a:rPr lang="en-US" sz="2800" dirty="0">
                <a:solidFill>
                  <a:srgbClr val="FF0000"/>
                </a:solidFill>
              </a:rPr>
              <a:t>SPAM</a:t>
            </a:r>
          </a:p>
          <a:p>
            <a:r>
              <a:rPr lang="en-US" sz="2800" b="1" dirty="0"/>
              <a:t>Doc 4</a:t>
            </a:r>
            <a:r>
              <a:rPr lang="en-US" sz="2800" dirty="0"/>
              <a:t>  Dinner plans			</a:t>
            </a:r>
            <a:r>
              <a:rPr lang="en-US" sz="2800" dirty="0">
                <a:solidFill>
                  <a:srgbClr val="00B050"/>
                </a:solidFill>
              </a:rPr>
              <a:t>Not Spam</a:t>
            </a:r>
          </a:p>
          <a:p>
            <a:r>
              <a:rPr lang="en-US" sz="2800" b="1" dirty="0"/>
              <a:t>Doc 5  </a:t>
            </a:r>
            <a:r>
              <a:rPr lang="en-US" sz="2800" dirty="0"/>
              <a:t>GET CASH NOW</a:t>
            </a:r>
            <a:r>
              <a:rPr lang="en-US" sz="2800" b="1" dirty="0"/>
              <a:t>	</a:t>
            </a:r>
            <a:r>
              <a:rPr lang="en-US" sz="2800" dirty="0"/>
              <a:t>		</a:t>
            </a:r>
            <a:r>
              <a:rPr lang="en-US" sz="2800" dirty="0">
                <a:solidFill>
                  <a:srgbClr val="FF0000"/>
                </a:solidFill>
              </a:rPr>
              <a:t>SPAM</a:t>
            </a:r>
          </a:p>
          <a:p>
            <a:endParaRPr lang="en-US" sz="2600" dirty="0"/>
          </a:p>
        </p:txBody>
      </p:sp>
      <p:sp>
        <p:nvSpPr>
          <p:cNvPr id="7" name="TextBox 6"/>
          <p:cNvSpPr txBox="1"/>
          <p:nvPr/>
        </p:nvSpPr>
        <p:spPr>
          <a:xfrm>
            <a:off x="6965543" y="2803157"/>
            <a:ext cx="1016000" cy="430887"/>
          </a:xfrm>
          <a:prstGeom prst="rect">
            <a:avLst/>
          </a:prstGeom>
          <a:noFill/>
        </p:spPr>
        <p:txBody>
          <a:bodyPr wrap="square" rtlCol="0">
            <a:spAutoFit/>
          </a:bodyPr>
          <a:lstStyle/>
          <a:p>
            <a:r>
              <a:rPr lang="en-US" sz="2200" dirty="0"/>
              <a:t>Class</a:t>
            </a:r>
          </a:p>
        </p:txBody>
      </p:sp>
    </p:spTree>
    <p:extLst>
      <p:ext uri="{BB962C8B-B14F-4D97-AF65-F5344CB8AC3E}">
        <p14:creationId xmlns:p14="http://schemas.microsoft.com/office/powerpoint/2010/main" val="241626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B86B27-2011-4E23-823C-8EAE49A24235}"/>
              </a:ext>
            </a:extLst>
          </p:cNvPr>
          <p:cNvSpPr>
            <a:spLocks noGrp="1"/>
          </p:cNvSpPr>
          <p:nvPr>
            <p:ph type="title"/>
          </p:nvPr>
        </p:nvSpPr>
        <p:spPr>
          <a:xfrm>
            <a:off x="1371600" y="559965"/>
            <a:ext cx="9601200" cy="757106"/>
          </a:xfrm>
        </p:spPr>
        <p:txBody>
          <a:bodyPr/>
          <a:lstStyle/>
          <a:p>
            <a:pPr algn="ctr"/>
            <a:r>
              <a:rPr lang="en-US" dirty="0">
                <a:solidFill>
                  <a:srgbClr val="00B050"/>
                </a:solidFill>
              </a:rPr>
              <a:t>Supervised learning</a:t>
            </a:r>
            <a:endParaRPr lang="ru-RU" dirty="0">
              <a:solidFill>
                <a:srgbClr val="00B050"/>
              </a:solidFill>
            </a:endParaRPr>
          </a:p>
        </p:txBody>
      </p:sp>
      <p:sp>
        <p:nvSpPr>
          <p:cNvPr id="3" name="Объект 2">
            <a:extLst>
              <a:ext uri="{FF2B5EF4-FFF2-40B4-BE49-F238E27FC236}">
                <a16:creationId xmlns:a16="http://schemas.microsoft.com/office/drawing/2014/main" id="{3DEFC8C2-97B4-40C2-87D8-F6D25A6B2A6E}"/>
              </a:ext>
            </a:extLst>
          </p:cNvPr>
          <p:cNvSpPr>
            <a:spLocks noGrp="1"/>
          </p:cNvSpPr>
          <p:nvPr>
            <p:ph idx="1"/>
          </p:nvPr>
        </p:nvSpPr>
        <p:spPr>
          <a:xfrm>
            <a:off x="1371600" y="1765882"/>
            <a:ext cx="9601200" cy="3581400"/>
          </a:xfrm>
        </p:spPr>
        <p:txBody>
          <a:bodyPr>
            <a:normAutofit/>
          </a:bodyPr>
          <a:lstStyle/>
          <a:p>
            <a:pPr algn="l"/>
            <a:r>
              <a:rPr lang="en-US" sz="1800" b="0" u="none" strike="noStrike" baseline="0" dirty="0">
                <a:solidFill>
                  <a:srgbClr val="FFC000"/>
                </a:solidFill>
                <a:latin typeface="HhjgnyNfgwmrQqcxywUtopiaStd-Italic"/>
              </a:rPr>
              <a:t>Training</a:t>
            </a:r>
            <a:r>
              <a:rPr lang="en-US" sz="1800" b="0" i="1" u="none" strike="noStrike" baseline="0" dirty="0">
                <a:latin typeface="HhjgnyNfgwmrQqcxywUtopiaStd-Italic"/>
              </a:rPr>
              <a:t> </a:t>
            </a:r>
            <a:r>
              <a:rPr lang="en-US" sz="1800" b="0" i="0" u="none" strike="noStrike" baseline="0" dirty="0">
                <a:latin typeface="SxdcwpNxvrklCffxdcUtopiaStd-Regular"/>
              </a:rPr>
              <a:t>is the process where the supervised learning algorithm analyzes and tries to infer patterns out of training data such that it can identify which patterns lead to a specific outcome.</a:t>
            </a:r>
          </a:p>
          <a:p>
            <a:pPr algn="l"/>
            <a:r>
              <a:rPr lang="en-US" sz="1800" b="0" i="0" u="none" strike="noStrike" baseline="0" dirty="0">
                <a:latin typeface="SxdcwpNxvrklCffxdcUtopiaStd-Regular"/>
              </a:rPr>
              <a:t>These outcomes are often known as the class labels/class variables/response variables. We usually carry out the process of feature extraction or feature engineering to derive meaningful features from the raw data before training. </a:t>
            </a:r>
          </a:p>
          <a:p>
            <a:pPr algn="l"/>
            <a:r>
              <a:rPr lang="en-US" sz="1800" b="0" i="0" u="none" strike="noStrike" baseline="0" dirty="0">
                <a:latin typeface="SxdcwpNxvrklCffxdcUtopiaStd-Regular"/>
              </a:rPr>
              <a:t>These feature sets are fed to an algorithm of our choice, which then tries to identify and learn patterns from them and their corresponding outcomes. </a:t>
            </a:r>
          </a:p>
          <a:p>
            <a:pPr algn="l"/>
            <a:r>
              <a:rPr lang="en-US" sz="1800" b="0" i="0" u="none" strike="noStrike" baseline="0" dirty="0">
                <a:latin typeface="SxdcwpNxvrklCffxdcUtopiaStd-Regular"/>
              </a:rPr>
              <a:t>The result is an inferred function known as a model or a classification model. </a:t>
            </a:r>
          </a:p>
          <a:p>
            <a:pPr algn="l"/>
            <a:r>
              <a:rPr lang="en-US" sz="1800" b="0" i="0" u="none" strike="noStrike" baseline="0" dirty="0">
                <a:latin typeface="SxdcwpNxvrklCffxdcUtopiaStd-Regular"/>
              </a:rPr>
              <a:t>This model is expected to be generalized enough from learning patterns in the training set such that it can predict the classes or outcomes for new data points in the future.</a:t>
            </a:r>
            <a:endParaRPr lang="ru-RU" dirty="0"/>
          </a:p>
        </p:txBody>
      </p:sp>
    </p:spTree>
    <p:extLst>
      <p:ext uri="{BB962C8B-B14F-4D97-AF65-F5344CB8AC3E}">
        <p14:creationId xmlns:p14="http://schemas.microsoft.com/office/powerpoint/2010/main" val="2823914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8092" y="508580"/>
            <a:ext cx="7886700" cy="800808"/>
          </a:xfrm>
        </p:spPr>
        <p:txBody>
          <a:bodyPr/>
          <a:lstStyle/>
          <a:p>
            <a:pPr algn="ctr"/>
            <a:r>
              <a:rPr lang="en-US" b="1" dirty="0">
                <a:solidFill>
                  <a:srgbClr val="00B050"/>
                </a:solidFill>
              </a:rPr>
              <a:t>Naive Bayes Classification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1905000" y="2179206"/>
            <a:ext cx="8134350" cy="3877985"/>
          </a:xfrm>
          <a:prstGeom prst="rect">
            <a:avLst/>
          </a:prstGeom>
          <a:noFill/>
        </p:spPr>
        <p:txBody>
          <a:bodyPr wrap="square" rtlCol="0">
            <a:spAutoFit/>
          </a:bodyPr>
          <a:lstStyle/>
          <a:p>
            <a:endParaRPr lang="en-US" sz="2700" b="1" dirty="0"/>
          </a:p>
          <a:p>
            <a:r>
              <a:rPr lang="en-US" sz="2800" b="1" dirty="0"/>
              <a:t>Doc 6   </a:t>
            </a:r>
            <a:r>
              <a:rPr lang="en-US" sz="2800" dirty="0"/>
              <a:t>Get Money Now	  	</a:t>
            </a:r>
            <a:r>
              <a:rPr lang="en-US" sz="2800" dirty="0">
                <a:solidFill>
                  <a:srgbClr val="FF0000"/>
                </a:solidFill>
              </a:rPr>
              <a:t>Spam </a:t>
            </a:r>
            <a:r>
              <a:rPr lang="en-US" sz="2800" dirty="0"/>
              <a:t>or </a:t>
            </a:r>
            <a:r>
              <a:rPr lang="en-US" sz="2800" dirty="0">
                <a:solidFill>
                  <a:srgbClr val="00B050"/>
                </a:solidFill>
              </a:rPr>
              <a:t>Not Spam</a:t>
            </a:r>
            <a:r>
              <a:rPr lang="en-US" sz="2800" dirty="0"/>
              <a:t>?</a:t>
            </a:r>
            <a:br>
              <a:rPr lang="en-US" sz="2800" dirty="0"/>
            </a:br>
            <a:endParaRPr lang="en-US" sz="2800" dirty="0"/>
          </a:p>
          <a:p>
            <a:endParaRPr lang="en-US" sz="2700" dirty="0"/>
          </a:p>
          <a:p>
            <a:pPr marL="457200" indent="-457200">
              <a:buFont typeface="Arial" panose="020B0604020202020204" pitchFamily="34" charset="0"/>
              <a:buChar char="•"/>
            </a:pPr>
            <a:r>
              <a:rPr lang="en-US" sz="2800" dirty="0"/>
              <a:t>The naive Bayes algorithm will calculate the probability, based on the previous results from the training data, that Doc 6 is spam. It will also calculate the probability that it is not spam. </a:t>
            </a:r>
          </a:p>
          <a:p>
            <a:endParaRPr lang="en-US" sz="2600" dirty="0"/>
          </a:p>
        </p:txBody>
      </p:sp>
      <p:sp>
        <p:nvSpPr>
          <p:cNvPr id="7" name="TextBox 6"/>
          <p:cNvSpPr txBox="1"/>
          <p:nvPr/>
        </p:nvSpPr>
        <p:spPr>
          <a:xfrm>
            <a:off x="2028825" y="1490775"/>
            <a:ext cx="7886700"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a:t>Consider the following new, unclassified example: </a:t>
            </a:r>
          </a:p>
        </p:txBody>
      </p:sp>
    </p:spTree>
    <p:extLst>
      <p:ext uri="{BB962C8B-B14F-4D97-AF65-F5344CB8AC3E}">
        <p14:creationId xmlns:p14="http://schemas.microsoft.com/office/powerpoint/2010/main" val="26729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481773"/>
            <a:ext cx="7886700" cy="828563"/>
          </a:xfrm>
        </p:spPr>
        <p:txBody>
          <a:bodyPr/>
          <a:lstStyle/>
          <a:p>
            <a:pPr algn="ctr"/>
            <a:r>
              <a:rPr lang="en-US" b="1" dirty="0">
                <a:solidFill>
                  <a:srgbClr val="00B050"/>
                </a:solidFill>
              </a:rPr>
              <a:t>Applying Bayes’ Theorem</a:t>
            </a:r>
          </a:p>
        </p:txBody>
      </p:sp>
      <p:sp>
        <p:nvSpPr>
          <p:cNvPr id="3" name="Content Placeholder 2"/>
          <p:cNvSpPr>
            <a:spLocks noGrp="1"/>
          </p:cNvSpPr>
          <p:nvPr>
            <p:ph idx="1"/>
          </p:nvPr>
        </p:nvSpPr>
        <p:spPr>
          <a:xfrm>
            <a:off x="4210050" y="3285880"/>
            <a:ext cx="4279900" cy="1248355"/>
          </a:xfrm>
        </p:spPr>
        <p:txBody>
          <a:bodyPr>
            <a:noAutofit/>
          </a:bodyPr>
          <a:lstStyle/>
          <a:p>
            <a:pPr marL="0" indent="0">
              <a:buNone/>
            </a:pPr>
            <a:br>
              <a:rPr lang="en-US" dirty="0"/>
            </a:br>
            <a:endParaRPr lang="en-US" b="1" dirty="0"/>
          </a:p>
        </p:txBody>
      </p:sp>
      <mc:AlternateContent xmlns:mc="http://schemas.openxmlformats.org/markup-compatibility/2006" xmlns:a14="http://schemas.microsoft.com/office/drawing/2010/main">
        <mc:Choice Requires="a14">
          <p:sp>
            <p:nvSpPr>
              <p:cNvPr id="8" name="TextBox 7"/>
              <p:cNvSpPr txBox="1"/>
              <p:nvPr/>
            </p:nvSpPr>
            <p:spPr>
              <a:xfrm>
                <a:off x="2808287" y="1786974"/>
                <a:ext cx="6692900" cy="154734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nor/>
                        </m:rPr>
                        <a:rPr lang="en-US" sz="4500" b="1" dirty="0">
                          <a:latin typeface="Times New Roman" panose="02020603050405020304" pitchFamily="18" charset="0"/>
                          <a:cs typeface="Times New Roman" panose="02020603050405020304" pitchFamily="18" charset="0"/>
                        </a:rPr>
                        <m:t>P</m:t>
                      </m:r>
                      <m:r>
                        <m:rPr>
                          <m:nor/>
                        </m:rPr>
                        <a:rPr lang="en-US" sz="4500" b="1" dirty="0">
                          <a:latin typeface="Times New Roman" panose="02020603050405020304" pitchFamily="18" charset="0"/>
                          <a:cs typeface="Times New Roman" panose="02020603050405020304" pitchFamily="18" charset="0"/>
                        </a:rPr>
                        <m:t> (</m:t>
                      </m:r>
                      <m:r>
                        <m:rPr>
                          <m:nor/>
                        </m:rPr>
                        <a:rPr lang="en-US" sz="4500" b="1" dirty="0">
                          <a:latin typeface="Times New Roman" panose="02020603050405020304" pitchFamily="18" charset="0"/>
                          <a:cs typeface="Times New Roman" panose="02020603050405020304" pitchFamily="18" charset="0"/>
                        </a:rPr>
                        <m:t>A</m:t>
                      </m:r>
                      <m:r>
                        <a:rPr lang="en-US" sz="4500" b="1" i="1" dirty="0">
                          <a:latin typeface="Cambria Math" panose="02040503050406030204" pitchFamily="18" charset="0"/>
                          <a:cs typeface="Times New Roman" panose="02020603050405020304" pitchFamily="18" charset="0"/>
                        </a:rPr>
                        <m:t>│</m:t>
                      </m:r>
                      <m:r>
                        <m:rPr>
                          <m:nor/>
                        </m:rPr>
                        <a:rPr lang="en-US" sz="4500" b="1" dirty="0">
                          <a:latin typeface="Times New Roman" panose="02020603050405020304" pitchFamily="18" charset="0"/>
                          <a:cs typeface="Times New Roman" panose="02020603050405020304" pitchFamily="18" charset="0"/>
                        </a:rPr>
                        <m:t>B</m:t>
                      </m:r>
                      <m:r>
                        <m:rPr>
                          <m:nor/>
                        </m:rPr>
                        <a:rPr lang="en-US" sz="4500" b="1" dirty="0">
                          <a:latin typeface="Times New Roman" panose="02020603050405020304" pitchFamily="18" charset="0"/>
                          <a:cs typeface="Times New Roman" panose="02020603050405020304" pitchFamily="18" charset="0"/>
                        </a:rPr>
                        <m:t>) = </m:t>
                      </m:r>
                      <m:f>
                        <m:fPr>
                          <m:ctrlPr>
                            <a:rPr lang="en-US" sz="4500" b="1" i="1">
                              <a:latin typeface="Cambria Math" panose="02040503050406030204" pitchFamily="18" charset="0"/>
                            </a:rPr>
                          </m:ctrlPr>
                        </m:fPr>
                        <m:num>
                          <m:r>
                            <a:rPr lang="en-US" sz="4500" b="1" i="1" dirty="0">
                              <a:latin typeface="Cambria Math" panose="02040503050406030204" pitchFamily="18" charset="0"/>
                            </a:rPr>
                            <m:t>𝐏</m:t>
                          </m:r>
                          <m:d>
                            <m:dPr>
                              <m:ctrlPr>
                                <a:rPr lang="en-US" sz="4500" b="1" i="1" dirty="0">
                                  <a:latin typeface="Cambria Math" panose="02040503050406030204" pitchFamily="18" charset="0"/>
                                </a:rPr>
                              </m:ctrlPr>
                            </m:dPr>
                            <m:e>
                              <m:r>
                                <a:rPr lang="en-US" sz="4500" b="1" dirty="0">
                                  <a:latin typeface="Cambria Math" panose="02040503050406030204" pitchFamily="18" charset="0"/>
                                </a:rPr>
                                <m:t>𝐁</m:t>
                              </m:r>
                            </m:e>
                            <m:e>
                              <m:r>
                                <a:rPr lang="en-US" sz="4500" b="1" dirty="0">
                                  <a:latin typeface="Cambria Math" panose="02040503050406030204" pitchFamily="18" charset="0"/>
                                </a:rPr>
                                <m:t>𝐀</m:t>
                              </m:r>
                            </m:e>
                          </m:d>
                          <m:r>
                            <a:rPr lang="en-US" sz="4500" b="1" dirty="0">
                              <a:latin typeface="Cambria Math" panose="02040503050406030204" pitchFamily="18" charset="0"/>
                            </a:rPr>
                            <m:t> </m:t>
                          </m:r>
                          <m:r>
                            <a:rPr lang="en-US" sz="4500" b="1" i="1" dirty="0">
                              <a:latin typeface="Cambria Math" panose="02040503050406030204" pitchFamily="18" charset="0"/>
                            </a:rPr>
                            <m:t>𝐏</m:t>
                          </m:r>
                          <m:r>
                            <a:rPr lang="en-US" sz="4500" b="1" dirty="0">
                              <a:latin typeface="Cambria Math" panose="02040503050406030204" pitchFamily="18" charset="0"/>
                            </a:rPr>
                            <m:t>(</m:t>
                          </m:r>
                          <m:r>
                            <a:rPr lang="en-US" sz="4500" b="1" i="1" dirty="0">
                              <a:latin typeface="Cambria Math" panose="02040503050406030204" pitchFamily="18" charset="0"/>
                            </a:rPr>
                            <m:t>𝐀</m:t>
                          </m:r>
                          <m:r>
                            <a:rPr lang="en-US" sz="4500" b="1" dirty="0">
                              <a:latin typeface="Cambria Math" panose="02040503050406030204" pitchFamily="18" charset="0"/>
                            </a:rPr>
                            <m:t>)</m:t>
                          </m:r>
                        </m:num>
                        <m:den>
                          <m:r>
                            <m:rPr>
                              <m:nor/>
                            </m:rPr>
                            <a:rPr lang="en-US" sz="4500" b="1" dirty="0">
                              <a:latin typeface="Times New Roman" panose="02020603050405020304" pitchFamily="18" charset="0"/>
                              <a:cs typeface="Times New Roman" panose="02020603050405020304" pitchFamily="18" charset="0"/>
                            </a:rPr>
                            <m:t>P</m:t>
                          </m:r>
                          <m:r>
                            <m:rPr>
                              <m:nor/>
                            </m:rPr>
                            <a:rPr lang="en-US" sz="4500" b="1" dirty="0">
                              <a:latin typeface="Times New Roman" panose="02020603050405020304" pitchFamily="18" charset="0"/>
                              <a:cs typeface="Times New Roman" panose="02020603050405020304" pitchFamily="18" charset="0"/>
                            </a:rPr>
                            <m:t>(</m:t>
                          </m:r>
                          <m:r>
                            <m:rPr>
                              <m:nor/>
                            </m:rPr>
                            <a:rPr lang="en-US" sz="4500" b="1" dirty="0">
                              <a:latin typeface="Times New Roman" panose="02020603050405020304" pitchFamily="18" charset="0"/>
                              <a:cs typeface="Times New Roman" panose="02020603050405020304" pitchFamily="18" charset="0"/>
                            </a:rPr>
                            <m:t>B</m:t>
                          </m:r>
                          <m:r>
                            <m:rPr>
                              <m:nor/>
                            </m:rPr>
                            <a:rPr lang="en-US" sz="4500" b="1" dirty="0">
                              <a:latin typeface="Times New Roman" panose="02020603050405020304" pitchFamily="18" charset="0"/>
                              <a:cs typeface="Times New Roman" panose="02020603050405020304" pitchFamily="18" charset="0"/>
                            </a:rPr>
                            <m:t>)</m:t>
                          </m:r>
                        </m:den>
                      </m:f>
                    </m:oMath>
                  </m:oMathPara>
                </a14:m>
                <a:endParaRPr lang="en-US" sz="4500" b="1" dirty="0">
                  <a:latin typeface="Times New Roman" panose="02020603050405020304" pitchFamily="18" charset="0"/>
                  <a:cs typeface="Times New Roman" panose="02020603050405020304" pitchFamily="18"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2808287" y="1786974"/>
                <a:ext cx="6692900" cy="1547347"/>
              </a:xfrm>
              <a:prstGeom prst="rect">
                <a:avLst/>
              </a:prstGeom>
              <a:blipFill>
                <a:blip r:embed="rId2"/>
                <a:stretch>
                  <a:fillRect/>
                </a:stretch>
              </a:blipFill>
            </p:spPr>
            <p:txBody>
              <a:bodyPr/>
              <a:lstStyle/>
              <a:p>
                <a:r>
                  <a:rPr lang="ru-RU">
                    <a:noFill/>
                  </a:rPr>
                  <a:t> </a:t>
                </a:r>
              </a:p>
            </p:txBody>
          </p:sp>
        </mc:Fallback>
      </mc:AlternateContent>
      <p:sp>
        <p:nvSpPr>
          <p:cNvPr id="9" name="TextBox 8"/>
          <p:cNvSpPr txBox="1"/>
          <p:nvPr/>
        </p:nvSpPr>
        <p:spPr>
          <a:xfrm>
            <a:off x="2152650" y="4148865"/>
            <a:ext cx="2419350" cy="1938992"/>
          </a:xfrm>
          <a:prstGeom prst="rect">
            <a:avLst/>
          </a:prstGeom>
          <a:solidFill>
            <a:schemeClr val="accent1">
              <a:lumMod val="20000"/>
              <a:lumOff val="80000"/>
            </a:schemeClr>
          </a:solidFill>
        </p:spPr>
        <p:txBody>
          <a:bodyPr wrap="square" rtlCol="0">
            <a:spAutoFit/>
          </a:bodyPr>
          <a:lstStyle/>
          <a:p>
            <a:r>
              <a:rPr lang="en-US" sz="2400" dirty="0"/>
              <a:t>The probability of an email being spam, given the words in the email. </a:t>
            </a:r>
          </a:p>
        </p:txBody>
      </p:sp>
      <p:sp>
        <p:nvSpPr>
          <p:cNvPr id="11" name="TextBox 10"/>
          <p:cNvSpPr txBox="1"/>
          <p:nvPr/>
        </p:nvSpPr>
        <p:spPr>
          <a:xfrm>
            <a:off x="7486650" y="5134578"/>
            <a:ext cx="3187700" cy="369332"/>
          </a:xfrm>
          <a:prstGeom prst="rect">
            <a:avLst/>
          </a:prstGeom>
          <a:noFill/>
        </p:spPr>
        <p:txBody>
          <a:bodyPr wrap="square" rtlCol="0">
            <a:spAutoFit/>
          </a:bodyPr>
          <a:lstStyle/>
          <a:p>
            <a:endParaRPr lang="en-US" dirty="0"/>
          </a:p>
        </p:txBody>
      </p:sp>
      <p:sp>
        <p:nvSpPr>
          <p:cNvPr id="12" name="TextBox 11"/>
          <p:cNvSpPr txBox="1"/>
          <p:nvPr/>
        </p:nvSpPr>
        <p:spPr>
          <a:xfrm>
            <a:off x="6051550" y="3810959"/>
            <a:ext cx="4584700" cy="2677656"/>
          </a:xfrm>
          <a:prstGeom prst="rect">
            <a:avLst/>
          </a:prstGeom>
          <a:solidFill>
            <a:schemeClr val="accent1">
              <a:lumMod val="20000"/>
              <a:lumOff val="80000"/>
            </a:schemeClr>
          </a:solidFill>
        </p:spPr>
        <p:txBody>
          <a:bodyPr wrap="square" rtlCol="0">
            <a:spAutoFit/>
          </a:bodyPr>
          <a:lstStyle/>
          <a:p>
            <a:r>
              <a:rPr lang="en-US" sz="2400" dirty="0"/>
              <a:t>The probability of the words in the email, given they appeared in spam, multiplied by the prior probability of the email being spam, divided by the prior probability of the words used in the email.</a:t>
            </a:r>
          </a:p>
        </p:txBody>
      </p:sp>
      <p:cxnSp>
        <p:nvCxnSpPr>
          <p:cNvPr id="7" name="Straight Arrow Connector 6"/>
          <p:cNvCxnSpPr/>
          <p:nvPr/>
        </p:nvCxnSpPr>
        <p:spPr>
          <a:xfrm flipV="1">
            <a:off x="3086100" y="3106984"/>
            <a:ext cx="609600" cy="86771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flipH="1" flipV="1">
            <a:off x="8489950" y="2884218"/>
            <a:ext cx="482600" cy="7894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32739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56794"/>
            <a:ext cx="7886700" cy="713063"/>
          </a:xfrm>
        </p:spPr>
        <p:txBody>
          <a:bodyPr/>
          <a:lstStyle/>
          <a:p>
            <a:pPr algn="ctr"/>
            <a:r>
              <a:rPr lang="en-US" b="1" dirty="0">
                <a:solidFill>
                  <a:srgbClr val="00B050"/>
                </a:solidFill>
              </a:rPr>
              <a:t>Prior Probability </a:t>
            </a:r>
          </a:p>
        </p:txBody>
      </p:sp>
      <p:sp>
        <p:nvSpPr>
          <p:cNvPr id="3" name="Content Placeholder 2"/>
          <p:cNvSpPr>
            <a:spLocks noGrp="1"/>
          </p:cNvSpPr>
          <p:nvPr>
            <p:ph idx="1"/>
          </p:nvPr>
        </p:nvSpPr>
        <p:spPr>
          <a:xfrm>
            <a:off x="2312041" y="2270951"/>
            <a:ext cx="7886700" cy="3984625"/>
          </a:xfrm>
        </p:spPr>
        <p:txBody>
          <a:bodyPr>
            <a:noAutofit/>
          </a:bodyPr>
          <a:lstStyle/>
          <a:p>
            <a:pPr marL="0" indent="0">
              <a:buNone/>
            </a:pPr>
            <a:br>
              <a:rPr lang="en-US" dirty="0"/>
            </a:br>
            <a:endParaRPr lang="en-US" dirty="0"/>
          </a:p>
        </p:txBody>
      </p:sp>
      <p:sp>
        <p:nvSpPr>
          <p:cNvPr id="11" name="TextBox 10"/>
          <p:cNvSpPr txBox="1"/>
          <p:nvPr/>
        </p:nvSpPr>
        <p:spPr>
          <a:xfrm>
            <a:off x="1683391" y="1847216"/>
            <a:ext cx="4719528" cy="4832092"/>
          </a:xfrm>
          <a:prstGeom prst="rect">
            <a:avLst/>
          </a:prstGeom>
          <a:noFill/>
        </p:spPr>
        <p:txBody>
          <a:bodyPr wrap="square" rtlCol="0">
            <a:spAutoFit/>
          </a:bodyPr>
          <a:lstStyle/>
          <a:p>
            <a:pPr marL="285750" indent="-285750">
              <a:buFont typeface="Arial" panose="020B0604020202020204" pitchFamily="34" charset="0"/>
              <a:buChar char="•"/>
            </a:pPr>
            <a:r>
              <a:rPr lang="en-US" sz="2800" dirty="0"/>
              <a:t>First, we need to calculate the prior probability of each class.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In other words, in our training set, what was the overall probability that a document was spam? What was the overall probability that a document was not spam?</a:t>
            </a:r>
            <a:endParaRPr lang="en-US" sz="2600" dirty="0"/>
          </a:p>
        </p:txBody>
      </p:sp>
      <p:sp>
        <p:nvSpPr>
          <p:cNvPr id="9" name="TextBox 8"/>
          <p:cNvSpPr txBox="1"/>
          <p:nvPr/>
        </p:nvSpPr>
        <p:spPr>
          <a:xfrm>
            <a:off x="7031569" y="1908725"/>
            <a:ext cx="3543300" cy="1938992"/>
          </a:xfrm>
          <a:prstGeom prst="rect">
            <a:avLst/>
          </a:prstGeom>
          <a:noFill/>
        </p:spPr>
        <p:txBody>
          <a:bodyPr wrap="square" rtlCol="0">
            <a:spAutoFit/>
          </a:bodyPr>
          <a:lstStyle/>
          <a:p>
            <a:r>
              <a:rPr lang="en-US" sz="2400" b="1" dirty="0"/>
              <a:t>Doc 1  		</a:t>
            </a:r>
            <a:r>
              <a:rPr lang="en-US" sz="2400" b="1" dirty="0">
                <a:solidFill>
                  <a:srgbClr val="00B050"/>
                </a:solidFill>
              </a:rPr>
              <a:t>Not Spam</a:t>
            </a:r>
          </a:p>
          <a:p>
            <a:r>
              <a:rPr lang="en-US" sz="2400" b="1" dirty="0"/>
              <a:t>Doc 2 		</a:t>
            </a:r>
            <a:r>
              <a:rPr lang="en-US" sz="2400" b="1" dirty="0">
                <a:solidFill>
                  <a:srgbClr val="FF0000"/>
                </a:solidFill>
              </a:rPr>
              <a:t>SPAM</a:t>
            </a:r>
          </a:p>
          <a:p>
            <a:r>
              <a:rPr lang="en-US" sz="2400" b="1" dirty="0"/>
              <a:t>Doc 3  		</a:t>
            </a:r>
            <a:r>
              <a:rPr lang="en-US" sz="2400" b="1" dirty="0">
                <a:solidFill>
                  <a:srgbClr val="FF0000"/>
                </a:solidFill>
              </a:rPr>
              <a:t>SPAM</a:t>
            </a:r>
          </a:p>
          <a:p>
            <a:r>
              <a:rPr lang="en-US" sz="2400" b="1" dirty="0"/>
              <a:t>Doc 4  		</a:t>
            </a:r>
            <a:r>
              <a:rPr lang="en-US" sz="2400" b="1" dirty="0">
                <a:solidFill>
                  <a:srgbClr val="00B050"/>
                </a:solidFill>
              </a:rPr>
              <a:t>Not Spam</a:t>
            </a:r>
          </a:p>
          <a:p>
            <a:r>
              <a:rPr lang="en-US" sz="2400" b="1" dirty="0"/>
              <a:t>Doc 5  		</a:t>
            </a:r>
            <a:r>
              <a:rPr lang="en-US" sz="2400" b="1" dirty="0">
                <a:solidFill>
                  <a:srgbClr val="FF0000"/>
                </a:solidFill>
              </a:rPr>
              <a:t>SPAM</a:t>
            </a:r>
          </a:p>
        </p:txBody>
      </p:sp>
      <p:sp>
        <p:nvSpPr>
          <p:cNvPr id="10" name="TextBox 9"/>
          <p:cNvSpPr txBox="1"/>
          <p:nvPr/>
        </p:nvSpPr>
        <p:spPr>
          <a:xfrm>
            <a:off x="6969766" y="4425076"/>
            <a:ext cx="3543300" cy="2185214"/>
          </a:xfrm>
          <a:prstGeom prst="rect">
            <a:avLst/>
          </a:prstGeom>
          <a:noFill/>
        </p:spPr>
        <p:txBody>
          <a:bodyPr wrap="square" rtlCol="0">
            <a:spAutoFit/>
          </a:bodyPr>
          <a:lstStyle/>
          <a:p>
            <a:endParaRPr lang="en-US" sz="2400" b="1" dirty="0"/>
          </a:p>
          <a:p>
            <a:r>
              <a:rPr lang="en-US" sz="2800" b="1" dirty="0">
                <a:solidFill>
                  <a:srgbClr val="FF0000"/>
                </a:solidFill>
              </a:rPr>
              <a:t>Spam = 3/5 = .6</a:t>
            </a:r>
          </a:p>
          <a:p>
            <a:endParaRPr lang="en-US" sz="2800" b="1" dirty="0">
              <a:solidFill>
                <a:srgbClr val="FF0000"/>
              </a:solidFill>
            </a:endParaRPr>
          </a:p>
          <a:p>
            <a:r>
              <a:rPr lang="en-US" sz="2800" b="1" dirty="0">
                <a:solidFill>
                  <a:srgbClr val="00B050"/>
                </a:solidFill>
              </a:rPr>
              <a:t>Not Spam = 2/5 = .4</a:t>
            </a:r>
          </a:p>
          <a:p>
            <a:endParaRPr lang="en-US" sz="2800" b="1" dirty="0">
              <a:solidFill>
                <a:srgbClr val="FF0000"/>
              </a:solidFill>
            </a:endParaRPr>
          </a:p>
        </p:txBody>
      </p:sp>
    </p:spTree>
    <p:extLst>
      <p:ext uri="{BB962C8B-B14F-4D97-AF65-F5344CB8AC3E}">
        <p14:creationId xmlns:p14="http://schemas.microsoft.com/office/powerpoint/2010/main" val="5310651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2619" y="326694"/>
            <a:ext cx="7886700" cy="767095"/>
          </a:xfrm>
        </p:spPr>
        <p:txBody>
          <a:bodyPr/>
          <a:lstStyle/>
          <a:p>
            <a:pPr algn="ctr"/>
            <a:r>
              <a:rPr lang="en-US" b="1" dirty="0">
                <a:solidFill>
                  <a:srgbClr val="00B050"/>
                </a:solidFill>
              </a:rPr>
              <a:t>Naive Bayes Classification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mc:AlternateContent xmlns:mc="http://schemas.openxmlformats.org/markup-compatibility/2006" xmlns:a14="http://schemas.microsoft.com/office/drawing/2010/main">
        <mc:Choice Requires="a14">
          <p:sp>
            <p:nvSpPr>
              <p:cNvPr id="8" name="TextBox 7"/>
              <p:cNvSpPr txBox="1"/>
              <p:nvPr/>
            </p:nvSpPr>
            <p:spPr>
              <a:xfrm>
                <a:off x="2695575" y="1428809"/>
                <a:ext cx="6800850" cy="154734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nor/>
                        </m:rPr>
                        <a:rPr lang="en-US" sz="4500" b="1" dirty="0">
                          <a:latin typeface="Times New Roman" panose="02020603050405020304" pitchFamily="18" charset="0"/>
                          <a:cs typeface="Times New Roman" panose="02020603050405020304" pitchFamily="18" charset="0"/>
                        </a:rPr>
                        <m:t>P</m:t>
                      </m:r>
                      <m:r>
                        <m:rPr>
                          <m:nor/>
                        </m:rPr>
                        <a:rPr lang="en-US" sz="4500" b="1" dirty="0">
                          <a:latin typeface="Times New Roman" panose="02020603050405020304" pitchFamily="18" charset="0"/>
                          <a:cs typeface="Times New Roman" panose="02020603050405020304" pitchFamily="18" charset="0"/>
                        </a:rPr>
                        <m:t> (</m:t>
                      </m:r>
                      <m:r>
                        <m:rPr>
                          <m:nor/>
                        </m:rPr>
                        <a:rPr lang="en-US" sz="4500" b="1" dirty="0">
                          <a:latin typeface="Times New Roman" panose="02020603050405020304" pitchFamily="18" charset="0"/>
                          <a:cs typeface="Times New Roman" panose="02020603050405020304" pitchFamily="18" charset="0"/>
                        </a:rPr>
                        <m:t>A</m:t>
                      </m:r>
                      <m:r>
                        <a:rPr lang="en-US" sz="4500" b="1" i="1" dirty="0">
                          <a:latin typeface="Cambria Math" panose="02040503050406030204" pitchFamily="18" charset="0"/>
                          <a:cs typeface="Times New Roman" panose="02020603050405020304" pitchFamily="18" charset="0"/>
                        </a:rPr>
                        <m:t>│</m:t>
                      </m:r>
                      <m:r>
                        <m:rPr>
                          <m:nor/>
                        </m:rPr>
                        <a:rPr lang="en-US" sz="4500" b="1" dirty="0">
                          <a:latin typeface="Times New Roman" panose="02020603050405020304" pitchFamily="18" charset="0"/>
                          <a:cs typeface="Times New Roman" panose="02020603050405020304" pitchFamily="18" charset="0"/>
                        </a:rPr>
                        <m:t>B</m:t>
                      </m:r>
                      <m:r>
                        <m:rPr>
                          <m:nor/>
                        </m:rPr>
                        <a:rPr lang="en-US" sz="4500" b="1" dirty="0">
                          <a:latin typeface="Times New Roman" panose="02020603050405020304" pitchFamily="18" charset="0"/>
                          <a:cs typeface="Times New Roman" panose="02020603050405020304" pitchFamily="18" charset="0"/>
                        </a:rPr>
                        <m:t>) = </m:t>
                      </m:r>
                      <m:f>
                        <m:fPr>
                          <m:ctrlPr>
                            <a:rPr lang="en-US" sz="4500" b="1" i="1">
                              <a:latin typeface="Cambria Math" panose="02040503050406030204" pitchFamily="18" charset="0"/>
                            </a:rPr>
                          </m:ctrlPr>
                        </m:fPr>
                        <m:num>
                          <m:r>
                            <a:rPr lang="en-US" sz="4500" b="1" i="1" dirty="0">
                              <a:latin typeface="Cambria Math" panose="02040503050406030204" pitchFamily="18" charset="0"/>
                            </a:rPr>
                            <m:t>𝐏</m:t>
                          </m:r>
                          <m:d>
                            <m:dPr>
                              <m:ctrlPr>
                                <a:rPr lang="en-US" sz="4500" b="1" i="1" dirty="0">
                                  <a:latin typeface="Cambria Math" panose="02040503050406030204" pitchFamily="18" charset="0"/>
                                </a:rPr>
                              </m:ctrlPr>
                            </m:dPr>
                            <m:e>
                              <m:r>
                                <a:rPr lang="en-US" sz="4500" b="1" dirty="0">
                                  <a:latin typeface="Cambria Math" panose="02040503050406030204" pitchFamily="18" charset="0"/>
                                </a:rPr>
                                <m:t>𝐁</m:t>
                              </m:r>
                            </m:e>
                            <m:e>
                              <m:r>
                                <a:rPr lang="en-US" sz="4500" b="1" dirty="0">
                                  <a:latin typeface="Cambria Math" panose="02040503050406030204" pitchFamily="18" charset="0"/>
                                </a:rPr>
                                <m:t>𝐀</m:t>
                              </m:r>
                            </m:e>
                          </m:d>
                          <m:r>
                            <a:rPr lang="en-US" sz="4500" b="1" dirty="0">
                              <a:latin typeface="Cambria Math" panose="02040503050406030204" pitchFamily="18" charset="0"/>
                            </a:rPr>
                            <m:t> </m:t>
                          </m:r>
                          <m:r>
                            <a:rPr lang="en-US" sz="4500" b="1" i="1" dirty="0">
                              <a:latin typeface="Cambria Math" panose="02040503050406030204" pitchFamily="18" charset="0"/>
                            </a:rPr>
                            <m:t>𝐏</m:t>
                          </m:r>
                          <m:r>
                            <a:rPr lang="en-US" sz="4500" b="1" dirty="0">
                              <a:latin typeface="Cambria Math" panose="02040503050406030204" pitchFamily="18" charset="0"/>
                            </a:rPr>
                            <m:t>(</m:t>
                          </m:r>
                          <m:r>
                            <a:rPr lang="en-US" sz="4500" b="1" i="1" dirty="0">
                              <a:latin typeface="Cambria Math" panose="02040503050406030204" pitchFamily="18" charset="0"/>
                            </a:rPr>
                            <m:t>𝐀</m:t>
                          </m:r>
                          <m:r>
                            <a:rPr lang="en-US" sz="4500" b="1" dirty="0">
                              <a:latin typeface="Cambria Math" panose="02040503050406030204" pitchFamily="18" charset="0"/>
                            </a:rPr>
                            <m:t>)</m:t>
                          </m:r>
                        </m:num>
                        <m:den>
                          <m:r>
                            <m:rPr>
                              <m:nor/>
                            </m:rPr>
                            <a:rPr lang="en-US" sz="4500" b="1" dirty="0">
                              <a:latin typeface="Times New Roman" panose="02020603050405020304" pitchFamily="18" charset="0"/>
                              <a:cs typeface="Times New Roman" panose="02020603050405020304" pitchFamily="18" charset="0"/>
                            </a:rPr>
                            <m:t>P</m:t>
                          </m:r>
                          <m:r>
                            <m:rPr>
                              <m:nor/>
                            </m:rPr>
                            <a:rPr lang="en-US" sz="4500" b="1" dirty="0">
                              <a:latin typeface="Times New Roman" panose="02020603050405020304" pitchFamily="18" charset="0"/>
                              <a:cs typeface="Times New Roman" panose="02020603050405020304" pitchFamily="18" charset="0"/>
                            </a:rPr>
                            <m:t>(</m:t>
                          </m:r>
                          <m:r>
                            <m:rPr>
                              <m:nor/>
                            </m:rPr>
                            <a:rPr lang="en-US" sz="4500" b="1" dirty="0">
                              <a:latin typeface="Times New Roman" panose="02020603050405020304" pitchFamily="18" charset="0"/>
                              <a:cs typeface="Times New Roman" panose="02020603050405020304" pitchFamily="18" charset="0"/>
                            </a:rPr>
                            <m:t>B</m:t>
                          </m:r>
                          <m:r>
                            <m:rPr>
                              <m:nor/>
                            </m:rPr>
                            <a:rPr lang="en-US" sz="4500" b="1" dirty="0">
                              <a:latin typeface="Times New Roman" panose="02020603050405020304" pitchFamily="18" charset="0"/>
                              <a:cs typeface="Times New Roman" panose="02020603050405020304" pitchFamily="18" charset="0"/>
                            </a:rPr>
                            <m:t>)</m:t>
                          </m:r>
                        </m:den>
                      </m:f>
                    </m:oMath>
                  </m:oMathPara>
                </a14:m>
                <a:endParaRPr lang="en-US" sz="4500" b="1" dirty="0">
                  <a:latin typeface="Times New Roman" panose="02020603050405020304" pitchFamily="18" charset="0"/>
                  <a:cs typeface="Times New Roman" panose="02020603050405020304" pitchFamily="18"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2695575" y="1428809"/>
                <a:ext cx="6800850" cy="1547347"/>
              </a:xfrm>
              <a:prstGeom prst="rect">
                <a:avLst/>
              </a:prstGeom>
              <a:blipFill>
                <a:blip r:embed="rId2"/>
                <a:stretch>
                  <a:fillRect/>
                </a:stretch>
              </a:blipFill>
            </p:spPr>
            <p:txBody>
              <a:bodyPr/>
              <a:lstStyle/>
              <a:p>
                <a:r>
                  <a:rPr lang="ru-RU">
                    <a:noFill/>
                  </a:rPr>
                  <a:t> </a:t>
                </a:r>
              </a:p>
            </p:txBody>
          </p:sp>
        </mc:Fallback>
      </mc:AlternateContent>
      <p:sp>
        <p:nvSpPr>
          <p:cNvPr id="19" name="Rectangle 18"/>
          <p:cNvSpPr/>
          <p:nvPr/>
        </p:nvSpPr>
        <p:spPr>
          <a:xfrm>
            <a:off x="8064500" y="3289593"/>
            <a:ext cx="1119760" cy="35634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854200" y="3263264"/>
            <a:ext cx="8661400" cy="430887"/>
          </a:xfrm>
          <a:prstGeom prst="rect">
            <a:avLst/>
          </a:prstGeom>
          <a:noFill/>
        </p:spPr>
        <p:txBody>
          <a:bodyPr wrap="square" rtlCol="0">
            <a:spAutoFit/>
          </a:bodyPr>
          <a:lstStyle/>
          <a:p>
            <a:r>
              <a:rPr lang="en-US" sz="2200" b="1" dirty="0"/>
              <a:t>P (</a:t>
            </a:r>
            <a:r>
              <a:rPr lang="en-US" sz="2200" b="1" dirty="0">
                <a:solidFill>
                  <a:srgbClr val="FF0000"/>
                </a:solidFill>
              </a:rPr>
              <a:t>spam</a:t>
            </a:r>
            <a:r>
              <a:rPr lang="en-US" sz="2200" b="1" dirty="0"/>
              <a:t>│get money now) = P(get money now│</a:t>
            </a:r>
            <a:r>
              <a:rPr lang="en-US" sz="2200" b="1" dirty="0">
                <a:solidFill>
                  <a:srgbClr val="FF0000"/>
                </a:solidFill>
              </a:rPr>
              <a:t>spam</a:t>
            </a:r>
            <a:r>
              <a:rPr lang="en-US" sz="2200" b="1" dirty="0"/>
              <a:t>) P(</a:t>
            </a:r>
            <a:r>
              <a:rPr lang="en-US" sz="2200" b="1" dirty="0">
                <a:solidFill>
                  <a:srgbClr val="FF0000"/>
                </a:solidFill>
              </a:rPr>
              <a:t>spam</a:t>
            </a:r>
            <a:r>
              <a:rPr lang="en-US" sz="2200" b="1" dirty="0"/>
              <a:t>)</a:t>
            </a:r>
            <a:endParaRPr lang="en-US" sz="2200" b="1" dirty="0">
              <a:solidFill>
                <a:srgbClr val="FF0000"/>
              </a:solidFill>
            </a:endParaRPr>
          </a:p>
        </p:txBody>
      </p:sp>
      <p:cxnSp>
        <p:nvCxnSpPr>
          <p:cNvPr id="11" name="Straight Connector 10"/>
          <p:cNvCxnSpPr/>
          <p:nvPr/>
        </p:nvCxnSpPr>
        <p:spPr>
          <a:xfrm>
            <a:off x="4926299" y="3694150"/>
            <a:ext cx="4140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857339" y="3759207"/>
            <a:ext cx="2309863" cy="430887"/>
          </a:xfrm>
          <a:prstGeom prst="rect">
            <a:avLst/>
          </a:prstGeom>
          <a:noFill/>
        </p:spPr>
        <p:txBody>
          <a:bodyPr wrap="none" rtlCol="0">
            <a:spAutoFit/>
          </a:bodyPr>
          <a:lstStyle/>
          <a:p>
            <a:r>
              <a:rPr lang="en-US" sz="2200" b="1" dirty="0"/>
              <a:t>P(get money now</a:t>
            </a:r>
            <a:r>
              <a:rPr lang="en-US" dirty="0"/>
              <a:t>)</a:t>
            </a:r>
          </a:p>
        </p:txBody>
      </p:sp>
      <p:sp>
        <p:nvSpPr>
          <p:cNvPr id="20" name="Rectangle 19"/>
          <p:cNvSpPr/>
          <p:nvPr/>
        </p:nvSpPr>
        <p:spPr>
          <a:xfrm>
            <a:off x="8215411" y="4656047"/>
            <a:ext cx="1428685" cy="37485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1473968" y="4647611"/>
            <a:ext cx="9144000" cy="415498"/>
          </a:xfrm>
          <a:prstGeom prst="rect">
            <a:avLst/>
          </a:prstGeom>
          <a:noFill/>
        </p:spPr>
        <p:txBody>
          <a:bodyPr wrap="square" rtlCol="0">
            <a:spAutoFit/>
          </a:bodyPr>
          <a:lstStyle/>
          <a:p>
            <a:r>
              <a:rPr lang="en-US" sz="2100" b="1" dirty="0"/>
              <a:t>P(</a:t>
            </a:r>
            <a:r>
              <a:rPr lang="en-US" sz="2100" b="1" dirty="0">
                <a:solidFill>
                  <a:srgbClr val="00B050"/>
                </a:solidFill>
              </a:rPr>
              <a:t>not spam</a:t>
            </a:r>
            <a:r>
              <a:rPr lang="en-US" sz="2100" b="1" dirty="0"/>
              <a:t>│get money now) = P(get money now│</a:t>
            </a:r>
            <a:r>
              <a:rPr lang="en-US" sz="2100" b="1" dirty="0">
                <a:solidFill>
                  <a:srgbClr val="00B050"/>
                </a:solidFill>
              </a:rPr>
              <a:t>not spam</a:t>
            </a:r>
            <a:r>
              <a:rPr lang="en-US" sz="2100" b="1" dirty="0"/>
              <a:t>) P(</a:t>
            </a:r>
            <a:r>
              <a:rPr lang="en-US" sz="2100" b="1" dirty="0">
                <a:solidFill>
                  <a:srgbClr val="00B050"/>
                </a:solidFill>
              </a:rPr>
              <a:t>not spam</a:t>
            </a:r>
            <a:r>
              <a:rPr lang="en-US" sz="2100" b="1" dirty="0"/>
              <a:t>) </a:t>
            </a:r>
          </a:p>
        </p:txBody>
      </p:sp>
      <p:cxnSp>
        <p:nvCxnSpPr>
          <p:cNvPr id="14" name="Straight Connector 13"/>
          <p:cNvCxnSpPr/>
          <p:nvPr/>
        </p:nvCxnSpPr>
        <p:spPr>
          <a:xfrm flipV="1">
            <a:off x="4905375" y="5111320"/>
            <a:ext cx="4591050" cy="1361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045969" y="5085435"/>
            <a:ext cx="2309863" cy="430887"/>
          </a:xfrm>
          <a:prstGeom prst="rect">
            <a:avLst/>
          </a:prstGeom>
          <a:noFill/>
        </p:spPr>
        <p:txBody>
          <a:bodyPr wrap="none" rtlCol="0">
            <a:spAutoFit/>
          </a:bodyPr>
          <a:lstStyle/>
          <a:p>
            <a:r>
              <a:rPr lang="en-US" sz="2200" b="1" dirty="0"/>
              <a:t>P(get money now</a:t>
            </a:r>
            <a:r>
              <a:rPr lang="en-US" dirty="0"/>
              <a:t>)</a:t>
            </a:r>
          </a:p>
        </p:txBody>
      </p:sp>
      <p:sp>
        <p:nvSpPr>
          <p:cNvPr id="5" name="TextBox 4"/>
          <p:cNvSpPr txBox="1"/>
          <p:nvPr/>
        </p:nvSpPr>
        <p:spPr>
          <a:xfrm>
            <a:off x="8901400" y="2594372"/>
            <a:ext cx="542925" cy="461665"/>
          </a:xfrm>
          <a:prstGeom prst="rect">
            <a:avLst/>
          </a:prstGeom>
          <a:noFill/>
        </p:spPr>
        <p:txBody>
          <a:bodyPr wrap="square" rtlCol="0">
            <a:spAutoFit/>
          </a:bodyPr>
          <a:lstStyle/>
          <a:p>
            <a:r>
              <a:rPr lang="en-US" sz="2400" b="1" dirty="0">
                <a:solidFill>
                  <a:srgbClr val="FF0000"/>
                </a:solidFill>
              </a:rPr>
              <a:t>.6</a:t>
            </a:r>
          </a:p>
        </p:txBody>
      </p:sp>
      <p:cxnSp>
        <p:nvCxnSpPr>
          <p:cNvPr id="7" name="Straight Arrow Connector 6"/>
          <p:cNvCxnSpPr/>
          <p:nvPr/>
        </p:nvCxnSpPr>
        <p:spPr>
          <a:xfrm flipH="1">
            <a:off x="8547387" y="2962059"/>
            <a:ext cx="354012" cy="34963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8929753" y="4417830"/>
            <a:ext cx="354012" cy="34963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9236428" y="4029171"/>
            <a:ext cx="765175" cy="461665"/>
          </a:xfrm>
          <a:prstGeom prst="rect">
            <a:avLst/>
          </a:prstGeom>
          <a:noFill/>
        </p:spPr>
        <p:txBody>
          <a:bodyPr wrap="square" rtlCol="0">
            <a:spAutoFit/>
          </a:bodyPr>
          <a:lstStyle/>
          <a:p>
            <a:r>
              <a:rPr lang="en-US" sz="2400" b="1" dirty="0">
                <a:solidFill>
                  <a:srgbClr val="00B050"/>
                </a:solidFill>
              </a:rPr>
              <a:t>.4</a:t>
            </a:r>
          </a:p>
        </p:txBody>
      </p:sp>
    </p:spTree>
    <p:extLst>
      <p:ext uri="{BB962C8B-B14F-4D97-AF65-F5344CB8AC3E}">
        <p14:creationId xmlns:p14="http://schemas.microsoft.com/office/powerpoint/2010/main" val="11541942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639" y="217765"/>
            <a:ext cx="8221711" cy="786157"/>
          </a:xfrm>
        </p:spPr>
        <p:txBody>
          <a:bodyPr/>
          <a:lstStyle/>
          <a:p>
            <a:pPr algn="ctr"/>
            <a:r>
              <a:rPr lang="en-US" b="1" dirty="0">
                <a:solidFill>
                  <a:srgbClr val="00B050"/>
                </a:solidFill>
              </a:rPr>
              <a:t>Naive Bayes Classification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9" name="TextBox 8"/>
          <p:cNvSpPr txBox="1"/>
          <p:nvPr/>
        </p:nvSpPr>
        <p:spPr>
          <a:xfrm>
            <a:off x="1854200" y="3263264"/>
            <a:ext cx="8661400" cy="430887"/>
          </a:xfrm>
          <a:prstGeom prst="rect">
            <a:avLst/>
          </a:prstGeom>
          <a:noFill/>
        </p:spPr>
        <p:txBody>
          <a:bodyPr wrap="square" rtlCol="0">
            <a:spAutoFit/>
          </a:bodyPr>
          <a:lstStyle/>
          <a:p>
            <a:r>
              <a:rPr lang="en-US" sz="2200" b="1" dirty="0"/>
              <a:t>P (</a:t>
            </a:r>
            <a:r>
              <a:rPr lang="en-US" sz="2200" b="1" dirty="0">
                <a:solidFill>
                  <a:srgbClr val="FF0000"/>
                </a:solidFill>
              </a:rPr>
              <a:t>spam</a:t>
            </a:r>
            <a:r>
              <a:rPr lang="en-US" sz="2200" b="1" dirty="0"/>
              <a:t>│get money now) = P(get money now│</a:t>
            </a:r>
            <a:r>
              <a:rPr lang="en-US" sz="2200" b="1" dirty="0">
                <a:solidFill>
                  <a:srgbClr val="FF0000"/>
                </a:solidFill>
              </a:rPr>
              <a:t>spam</a:t>
            </a:r>
            <a:r>
              <a:rPr lang="en-US" sz="2200" b="1" dirty="0"/>
              <a:t>) (.6)</a:t>
            </a:r>
            <a:endParaRPr lang="en-US" sz="2200" b="1" dirty="0">
              <a:solidFill>
                <a:srgbClr val="FF0000"/>
              </a:solidFill>
            </a:endParaRPr>
          </a:p>
        </p:txBody>
      </p:sp>
      <p:cxnSp>
        <p:nvCxnSpPr>
          <p:cNvPr id="11" name="Straight Connector 10"/>
          <p:cNvCxnSpPr/>
          <p:nvPr/>
        </p:nvCxnSpPr>
        <p:spPr>
          <a:xfrm flipV="1">
            <a:off x="4934166" y="3784600"/>
            <a:ext cx="3549435" cy="244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734819" y="3885084"/>
            <a:ext cx="2309863" cy="430887"/>
          </a:xfrm>
          <a:prstGeom prst="rect">
            <a:avLst/>
          </a:prstGeom>
          <a:noFill/>
        </p:spPr>
        <p:txBody>
          <a:bodyPr wrap="none" rtlCol="0">
            <a:spAutoFit/>
          </a:bodyPr>
          <a:lstStyle/>
          <a:p>
            <a:r>
              <a:rPr lang="en-US" sz="2200" b="1" dirty="0"/>
              <a:t>P(get money now</a:t>
            </a:r>
            <a:r>
              <a:rPr lang="en-US" dirty="0"/>
              <a:t>)</a:t>
            </a:r>
          </a:p>
        </p:txBody>
      </p:sp>
      <p:sp>
        <p:nvSpPr>
          <p:cNvPr id="13" name="TextBox 12"/>
          <p:cNvSpPr txBox="1"/>
          <p:nvPr/>
        </p:nvSpPr>
        <p:spPr>
          <a:xfrm>
            <a:off x="1524000" y="4621842"/>
            <a:ext cx="9144000" cy="415498"/>
          </a:xfrm>
          <a:prstGeom prst="rect">
            <a:avLst/>
          </a:prstGeom>
          <a:noFill/>
        </p:spPr>
        <p:txBody>
          <a:bodyPr wrap="square" rtlCol="0">
            <a:spAutoFit/>
          </a:bodyPr>
          <a:lstStyle/>
          <a:p>
            <a:r>
              <a:rPr lang="en-US" sz="2100" b="1" dirty="0"/>
              <a:t>P(</a:t>
            </a:r>
            <a:r>
              <a:rPr lang="en-US" sz="2100" b="1" dirty="0">
                <a:solidFill>
                  <a:srgbClr val="00B050"/>
                </a:solidFill>
              </a:rPr>
              <a:t>not spam</a:t>
            </a:r>
            <a:r>
              <a:rPr lang="en-US" sz="2100" b="1" dirty="0"/>
              <a:t>│get money now) = P(get money now│</a:t>
            </a:r>
            <a:r>
              <a:rPr lang="en-US" sz="2100" b="1" dirty="0">
                <a:solidFill>
                  <a:srgbClr val="00B050"/>
                </a:solidFill>
              </a:rPr>
              <a:t>not spam</a:t>
            </a:r>
            <a:r>
              <a:rPr lang="en-US" sz="2100" b="1" dirty="0"/>
              <a:t>) (.4)</a:t>
            </a:r>
          </a:p>
        </p:txBody>
      </p:sp>
      <p:cxnSp>
        <p:nvCxnSpPr>
          <p:cNvPr id="14" name="Straight Connector 13"/>
          <p:cNvCxnSpPr/>
          <p:nvPr/>
        </p:nvCxnSpPr>
        <p:spPr>
          <a:xfrm flipV="1">
            <a:off x="4880746" y="5130801"/>
            <a:ext cx="3907655" cy="75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50396" y="5251196"/>
            <a:ext cx="2749105" cy="430887"/>
          </a:xfrm>
          <a:prstGeom prst="rect">
            <a:avLst/>
          </a:prstGeom>
          <a:noFill/>
        </p:spPr>
        <p:txBody>
          <a:bodyPr wrap="square" rtlCol="0">
            <a:spAutoFit/>
          </a:bodyPr>
          <a:lstStyle/>
          <a:p>
            <a:r>
              <a:rPr lang="en-US" sz="2200" b="1" dirty="0"/>
              <a:t>P(get money now</a:t>
            </a:r>
            <a:r>
              <a:rPr lang="en-US" dirty="0"/>
              <a:t>)</a:t>
            </a:r>
          </a:p>
        </p:txBody>
      </p:sp>
      <p:sp>
        <p:nvSpPr>
          <p:cNvPr id="5" name="TextBox 4"/>
          <p:cNvSpPr txBox="1"/>
          <p:nvPr/>
        </p:nvSpPr>
        <p:spPr>
          <a:xfrm>
            <a:off x="1817639" y="1224218"/>
            <a:ext cx="7834361" cy="1754326"/>
          </a:xfrm>
          <a:prstGeom prst="rect">
            <a:avLst/>
          </a:prstGeom>
          <a:noFill/>
        </p:spPr>
        <p:txBody>
          <a:bodyPr wrap="square" rtlCol="0">
            <a:spAutoFit/>
          </a:bodyPr>
          <a:lstStyle/>
          <a:p>
            <a:pPr marL="285750" indent="-285750">
              <a:buFont typeface="Arial" panose="020B0604020202020204" pitchFamily="34" charset="0"/>
              <a:buChar char="•"/>
            </a:pPr>
            <a:r>
              <a:rPr lang="en-US" sz="2700" dirty="0"/>
              <a:t>To classify the text as spam or not spam, we will look for the label having the bigger probability. Therefore, we can eliminate the divisor, which is the same for both labels. </a:t>
            </a:r>
          </a:p>
        </p:txBody>
      </p:sp>
      <p:cxnSp>
        <p:nvCxnSpPr>
          <p:cNvPr id="7" name="Straight Connector 6"/>
          <p:cNvCxnSpPr/>
          <p:nvPr/>
        </p:nvCxnSpPr>
        <p:spPr>
          <a:xfrm>
            <a:off x="6212178" y="3921919"/>
            <a:ext cx="1244600" cy="635913"/>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133727" y="3910665"/>
            <a:ext cx="1104900" cy="6096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522990" y="5266466"/>
            <a:ext cx="1244600" cy="635913"/>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469785" y="5280747"/>
            <a:ext cx="1104900" cy="6096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05316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30029"/>
            <a:ext cx="7886700" cy="796953"/>
          </a:xfrm>
        </p:spPr>
        <p:txBody>
          <a:bodyPr/>
          <a:lstStyle/>
          <a:p>
            <a:pPr algn="ctr"/>
            <a:r>
              <a:rPr lang="en-US" b="1" dirty="0">
                <a:solidFill>
                  <a:srgbClr val="00B050"/>
                </a:solidFill>
              </a:rPr>
              <a:t>Naive Bayes Classification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9" name="TextBox 8"/>
          <p:cNvSpPr txBox="1"/>
          <p:nvPr/>
        </p:nvSpPr>
        <p:spPr>
          <a:xfrm>
            <a:off x="2635250" y="4476720"/>
            <a:ext cx="7207250" cy="477054"/>
          </a:xfrm>
          <a:prstGeom prst="rect">
            <a:avLst/>
          </a:prstGeom>
          <a:noFill/>
        </p:spPr>
        <p:txBody>
          <a:bodyPr wrap="square" rtlCol="0">
            <a:spAutoFit/>
          </a:bodyPr>
          <a:lstStyle/>
          <a:p>
            <a:r>
              <a:rPr lang="en-US" sz="2500" b="1" dirty="0"/>
              <a:t>P (get money now) = P(get) × P(money) × P(now)</a:t>
            </a:r>
            <a:endParaRPr lang="en-US" sz="2500" b="1" dirty="0">
              <a:solidFill>
                <a:srgbClr val="FF0000"/>
              </a:solidFill>
            </a:endParaRPr>
          </a:p>
        </p:txBody>
      </p:sp>
      <p:sp>
        <p:nvSpPr>
          <p:cNvPr id="5" name="TextBox 4"/>
          <p:cNvSpPr txBox="1"/>
          <p:nvPr/>
        </p:nvSpPr>
        <p:spPr>
          <a:xfrm>
            <a:off x="1879601" y="1848608"/>
            <a:ext cx="7834361" cy="2662267"/>
          </a:xfrm>
          <a:prstGeom prst="rect">
            <a:avLst/>
          </a:prstGeom>
          <a:noFill/>
        </p:spPr>
        <p:txBody>
          <a:bodyPr wrap="square" rtlCol="0">
            <a:spAutoFit/>
          </a:bodyPr>
          <a:lstStyle/>
          <a:p>
            <a:pPr marL="457200" indent="-457200">
              <a:buFont typeface="Arial" panose="020B0604020202020204" pitchFamily="34" charset="0"/>
              <a:buChar char="•"/>
            </a:pPr>
            <a:r>
              <a:rPr lang="en-US" sz="2800" dirty="0"/>
              <a:t>Recall, in naive Bayes each feature is seen as being independent.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In other words, each word is calculated as having a unique probability:</a:t>
            </a:r>
          </a:p>
          <a:p>
            <a:pPr marL="457200" indent="-457200">
              <a:buFont typeface="Arial" panose="020B0604020202020204" pitchFamily="34" charset="0"/>
              <a:buChar char="•"/>
            </a:pPr>
            <a:endParaRPr lang="en-US" sz="2700" dirty="0"/>
          </a:p>
        </p:txBody>
      </p:sp>
    </p:spTree>
    <p:extLst>
      <p:ext uri="{BB962C8B-B14F-4D97-AF65-F5344CB8AC3E}">
        <p14:creationId xmlns:p14="http://schemas.microsoft.com/office/powerpoint/2010/main" val="13958817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
            <a:ext cx="7886700" cy="1325563"/>
          </a:xfrm>
        </p:spPr>
        <p:txBody>
          <a:bodyPr/>
          <a:lstStyle/>
          <a:p>
            <a:r>
              <a:rPr lang="en-US" b="1" dirty="0"/>
              <a:t>Word Frequency Table</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7" name="TextBox 6"/>
          <p:cNvSpPr txBox="1"/>
          <p:nvPr/>
        </p:nvSpPr>
        <p:spPr>
          <a:xfrm>
            <a:off x="1767895" y="1325563"/>
            <a:ext cx="6064831" cy="3785652"/>
          </a:xfrm>
          <a:prstGeom prst="rect">
            <a:avLst/>
          </a:prstGeom>
          <a:noFill/>
        </p:spPr>
        <p:txBody>
          <a:bodyPr wrap="square" rtlCol="0">
            <a:spAutoFit/>
          </a:bodyPr>
          <a:lstStyle/>
          <a:p>
            <a:r>
              <a:rPr lang="en-US" sz="2400" b="1" u="sng" dirty="0"/>
              <a:t>Word </a:t>
            </a:r>
            <a:r>
              <a:rPr lang="en-US" sz="2400" u="sng" dirty="0"/>
              <a:t>		</a:t>
            </a:r>
            <a:r>
              <a:rPr lang="en-US" sz="2400" b="1" u="sng" dirty="0">
                <a:solidFill>
                  <a:srgbClr val="00B050"/>
                </a:solidFill>
              </a:rPr>
              <a:t>Not Spam</a:t>
            </a:r>
            <a:r>
              <a:rPr lang="en-US" sz="2400" u="sng" dirty="0"/>
              <a:t>	</a:t>
            </a:r>
            <a:r>
              <a:rPr lang="en-US" sz="2400" b="1" u="sng" dirty="0">
                <a:solidFill>
                  <a:srgbClr val="FF0000"/>
                </a:solidFill>
              </a:rPr>
              <a:t>Spam</a:t>
            </a:r>
          </a:p>
          <a:p>
            <a:r>
              <a:rPr lang="en-US" sz="2400" dirty="0"/>
              <a:t>follow-up	         1		0</a:t>
            </a:r>
          </a:p>
          <a:p>
            <a:r>
              <a:rPr lang="en-US" sz="2400" dirty="0"/>
              <a:t>meeting	         1		0</a:t>
            </a:r>
          </a:p>
          <a:p>
            <a:r>
              <a:rPr lang="en-US" sz="2400" dirty="0"/>
              <a:t>free		         0		1 </a:t>
            </a:r>
          </a:p>
          <a:p>
            <a:r>
              <a:rPr lang="en-US" sz="2400" dirty="0"/>
              <a:t>cash		         0		2 </a:t>
            </a:r>
          </a:p>
          <a:p>
            <a:r>
              <a:rPr lang="en-US" sz="2400" dirty="0"/>
              <a:t>money		         0		4 </a:t>
            </a:r>
          </a:p>
          <a:p>
            <a:r>
              <a:rPr lang="en-US" sz="2400" dirty="0"/>
              <a:t>dinner		         1		0 </a:t>
            </a:r>
          </a:p>
          <a:p>
            <a:r>
              <a:rPr lang="en-US" sz="2400" dirty="0"/>
              <a:t>plans		         1		0 </a:t>
            </a:r>
          </a:p>
          <a:p>
            <a:r>
              <a:rPr lang="en-US" sz="2400" dirty="0"/>
              <a:t>get		         </a:t>
            </a:r>
            <a:r>
              <a:rPr lang="kk-KZ" sz="2400" dirty="0"/>
              <a:t>      </a:t>
            </a:r>
            <a:r>
              <a:rPr lang="en-US" sz="2400" dirty="0"/>
              <a:t>0 	2</a:t>
            </a:r>
          </a:p>
          <a:p>
            <a:r>
              <a:rPr lang="en-US" sz="2400" dirty="0"/>
              <a:t>now		         0  	1</a:t>
            </a:r>
          </a:p>
        </p:txBody>
      </p:sp>
      <p:cxnSp>
        <p:nvCxnSpPr>
          <p:cNvPr id="8" name="Straight Connector 7"/>
          <p:cNvCxnSpPr/>
          <p:nvPr/>
        </p:nvCxnSpPr>
        <p:spPr>
          <a:xfrm flipV="1">
            <a:off x="1872664" y="5055834"/>
            <a:ext cx="4584700" cy="38100"/>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1767895" y="5132378"/>
            <a:ext cx="749300" cy="430887"/>
          </a:xfrm>
          <a:prstGeom prst="rect">
            <a:avLst/>
          </a:prstGeom>
          <a:noFill/>
        </p:spPr>
        <p:txBody>
          <a:bodyPr wrap="square" rtlCol="0">
            <a:spAutoFit/>
          </a:bodyPr>
          <a:lstStyle/>
          <a:p>
            <a:r>
              <a:rPr lang="en-US" sz="2200" dirty="0"/>
              <a:t>Total</a:t>
            </a:r>
          </a:p>
        </p:txBody>
      </p:sp>
      <p:sp>
        <p:nvSpPr>
          <p:cNvPr id="11" name="TextBox 10"/>
          <p:cNvSpPr txBox="1"/>
          <p:nvPr/>
        </p:nvSpPr>
        <p:spPr>
          <a:xfrm>
            <a:off x="3834814" y="5129651"/>
            <a:ext cx="393237" cy="430887"/>
          </a:xfrm>
          <a:prstGeom prst="rect">
            <a:avLst/>
          </a:prstGeom>
          <a:noFill/>
        </p:spPr>
        <p:txBody>
          <a:bodyPr wrap="square" rtlCol="0">
            <a:spAutoFit/>
          </a:bodyPr>
          <a:lstStyle/>
          <a:p>
            <a:r>
              <a:rPr lang="en-US" sz="2200" dirty="0"/>
              <a:t>4</a:t>
            </a:r>
          </a:p>
        </p:txBody>
      </p:sp>
      <p:sp>
        <p:nvSpPr>
          <p:cNvPr id="12" name="TextBox 11"/>
          <p:cNvSpPr txBox="1"/>
          <p:nvPr/>
        </p:nvSpPr>
        <p:spPr>
          <a:xfrm>
            <a:off x="4508037" y="5111215"/>
            <a:ext cx="550524" cy="430887"/>
          </a:xfrm>
          <a:prstGeom prst="rect">
            <a:avLst/>
          </a:prstGeom>
          <a:noFill/>
        </p:spPr>
        <p:txBody>
          <a:bodyPr wrap="square" rtlCol="0">
            <a:spAutoFit/>
          </a:bodyPr>
          <a:lstStyle/>
          <a:p>
            <a:r>
              <a:rPr lang="en-US" sz="2200" dirty="0"/>
              <a:t>9</a:t>
            </a:r>
          </a:p>
        </p:txBody>
      </p:sp>
      <p:sp>
        <p:nvSpPr>
          <p:cNvPr id="13" name="TextBox 12"/>
          <p:cNvSpPr txBox="1"/>
          <p:nvPr/>
        </p:nvSpPr>
        <p:spPr>
          <a:xfrm>
            <a:off x="6913560" y="1997322"/>
            <a:ext cx="3627441"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t>How many times each word occurs in each class is counted in the training data. </a:t>
            </a:r>
          </a:p>
        </p:txBody>
      </p:sp>
      <p:sp>
        <p:nvSpPr>
          <p:cNvPr id="14" name="TextBox 13"/>
          <p:cNvSpPr txBox="1"/>
          <p:nvPr/>
        </p:nvSpPr>
        <p:spPr>
          <a:xfrm>
            <a:off x="9144001" y="37465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321090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9775" y="-40568"/>
            <a:ext cx="8172450" cy="1325563"/>
          </a:xfrm>
        </p:spPr>
        <p:txBody>
          <a:bodyPr/>
          <a:lstStyle/>
          <a:p>
            <a:r>
              <a:rPr lang="en-US" b="1" dirty="0"/>
              <a:t>Calculating Conditional Probabilities</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7" name="TextBox 6"/>
          <p:cNvSpPr txBox="1"/>
          <p:nvPr/>
        </p:nvSpPr>
        <p:spPr>
          <a:xfrm>
            <a:off x="1725950" y="1492254"/>
            <a:ext cx="6369421" cy="4300537"/>
          </a:xfrm>
          <a:prstGeom prst="rect">
            <a:avLst/>
          </a:prstGeom>
          <a:noFill/>
        </p:spPr>
        <p:txBody>
          <a:bodyPr wrap="square" rtlCol="0">
            <a:spAutoFit/>
          </a:bodyPr>
          <a:lstStyle/>
          <a:p>
            <a:r>
              <a:rPr lang="en-US" sz="2400" b="1" u="sng" dirty="0"/>
              <a:t>Word </a:t>
            </a:r>
            <a:r>
              <a:rPr lang="en-US" sz="2400" u="sng" dirty="0"/>
              <a:t>		</a:t>
            </a:r>
            <a:r>
              <a:rPr lang="en-US" sz="2400" b="1" u="sng" dirty="0">
                <a:solidFill>
                  <a:srgbClr val="00B050"/>
                </a:solidFill>
              </a:rPr>
              <a:t>Not Spam          </a:t>
            </a:r>
            <a:r>
              <a:rPr lang="en-US" sz="2400" b="1" u="sng" dirty="0">
                <a:solidFill>
                  <a:srgbClr val="FF0000"/>
                </a:solidFill>
              </a:rPr>
              <a:t>Spam</a:t>
            </a:r>
          </a:p>
          <a:p>
            <a:r>
              <a:rPr lang="en-US" sz="2400" dirty="0"/>
              <a:t>follow-up	         1/4= .25	0/9 = .00</a:t>
            </a:r>
          </a:p>
          <a:p>
            <a:r>
              <a:rPr lang="en-US" sz="2400" dirty="0"/>
              <a:t>meeting	         1/4= .25	0/9 = .00</a:t>
            </a:r>
          </a:p>
          <a:p>
            <a:r>
              <a:rPr lang="en-US" sz="2400" dirty="0"/>
              <a:t>free		         0/4= .00	1/9 = .11</a:t>
            </a:r>
          </a:p>
          <a:p>
            <a:r>
              <a:rPr lang="en-US" sz="2400" dirty="0"/>
              <a:t>cash		         0/4= .00	2/9 = .22</a:t>
            </a:r>
          </a:p>
          <a:p>
            <a:r>
              <a:rPr lang="en-US" sz="2400" dirty="0"/>
              <a:t>money		         0/4= .00	4/9 = .44</a:t>
            </a:r>
          </a:p>
          <a:p>
            <a:r>
              <a:rPr lang="en-US" sz="2400" dirty="0"/>
              <a:t>dinner		         1/4= .25	0/9 = .00</a:t>
            </a:r>
          </a:p>
          <a:p>
            <a:r>
              <a:rPr lang="en-US" sz="2400" dirty="0"/>
              <a:t>plans		         1/4= .25	0/9 = .00</a:t>
            </a:r>
          </a:p>
          <a:p>
            <a:r>
              <a:rPr lang="en-US" sz="2400" dirty="0"/>
              <a:t>get		         </a:t>
            </a:r>
            <a:r>
              <a:rPr lang="kk-KZ" sz="2400" dirty="0"/>
              <a:t>      </a:t>
            </a:r>
            <a:r>
              <a:rPr lang="en-US" sz="2400" dirty="0"/>
              <a:t>0/4= .00  </a:t>
            </a:r>
            <a:r>
              <a:rPr lang="kk-KZ" sz="2400" dirty="0"/>
              <a:t>    </a:t>
            </a:r>
            <a:r>
              <a:rPr lang="en-US" sz="2400" dirty="0"/>
              <a:t>2/9 = .22</a:t>
            </a:r>
          </a:p>
          <a:p>
            <a:r>
              <a:rPr lang="en-US" sz="2400" dirty="0"/>
              <a:t>now		         0/4= .00  </a:t>
            </a:r>
            <a:r>
              <a:rPr lang="kk-KZ" sz="2400" dirty="0"/>
              <a:t>    1</a:t>
            </a:r>
            <a:r>
              <a:rPr lang="en-US" sz="2400" dirty="0"/>
              <a:t>/9 = .</a:t>
            </a:r>
            <a:r>
              <a:rPr lang="kk-KZ" sz="2400" dirty="0"/>
              <a:t>11</a:t>
            </a:r>
            <a:endParaRPr lang="en-US" sz="2400" dirty="0"/>
          </a:p>
          <a:p>
            <a:endParaRPr lang="en-US" sz="2400" dirty="0"/>
          </a:p>
        </p:txBody>
      </p:sp>
      <p:cxnSp>
        <p:nvCxnSpPr>
          <p:cNvPr id="8" name="Straight Connector 7"/>
          <p:cNvCxnSpPr/>
          <p:nvPr/>
        </p:nvCxnSpPr>
        <p:spPr>
          <a:xfrm flipV="1">
            <a:off x="1872664" y="5173280"/>
            <a:ext cx="4584700" cy="38100"/>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3025743" y="5292305"/>
            <a:ext cx="749300" cy="430887"/>
          </a:xfrm>
          <a:prstGeom prst="rect">
            <a:avLst/>
          </a:prstGeom>
          <a:noFill/>
        </p:spPr>
        <p:txBody>
          <a:bodyPr wrap="square" rtlCol="0">
            <a:spAutoFit/>
          </a:bodyPr>
          <a:lstStyle/>
          <a:p>
            <a:r>
              <a:rPr lang="en-US" sz="2200" dirty="0"/>
              <a:t>Total</a:t>
            </a:r>
          </a:p>
        </p:txBody>
      </p:sp>
      <p:sp>
        <p:nvSpPr>
          <p:cNvPr id="11" name="TextBox 10"/>
          <p:cNvSpPr txBox="1"/>
          <p:nvPr/>
        </p:nvSpPr>
        <p:spPr>
          <a:xfrm>
            <a:off x="3998937" y="5259956"/>
            <a:ext cx="332154" cy="430887"/>
          </a:xfrm>
          <a:prstGeom prst="rect">
            <a:avLst/>
          </a:prstGeom>
          <a:noFill/>
        </p:spPr>
        <p:txBody>
          <a:bodyPr wrap="square" rtlCol="0">
            <a:spAutoFit/>
          </a:bodyPr>
          <a:lstStyle/>
          <a:p>
            <a:r>
              <a:rPr lang="en-US" sz="2200" dirty="0"/>
              <a:t>4</a:t>
            </a:r>
          </a:p>
        </p:txBody>
      </p:sp>
      <p:sp>
        <p:nvSpPr>
          <p:cNvPr id="12" name="TextBox 11"/>
          <p:cNvSpPr txBox="1"/>
          <p:nvPr/>
        </p:nvSpPr>
        <p:spPr>
          <a:xfrm>
            <a:off x="5638887" y="5222003"/>
            <a:ext cx="332154" cy="430887"/>
          </a:xfrm>
          <a:prstGeom prst="rect">
            <a:avLst/>
          </a:prstGeom>
          <a:noFill/>
        </p:spPr>
        <p:txBody>
          <a:bodyPr wrap="square" rtlCol="0">
            <a:spAutoFit/>
          </a:bodyPr>
          <a:lstStyle/>
          <a:p>
            <a:r>
              <a:rPr lang="en-US" sz="2200" dirty="0"/>
              <a:t>9</a:t>
            </a:r>
          </a:p>
        </p:txBody>
      </p:sp>
      <p:sp>
        <p:nvSpPr>
          <p:cNvPr id="13" name="TextBox 12"/>
          <p:cNvSpPr txBox="1"/>
          <p:nvPr/>
        </p:nvSpPr>
        <p:spPr>
          <a:xfrm>
            <a:off x="8009138" y="1102220"/>
            <a:ext cx="3627441" cy="4832092"/>
          </a:xfrm>
          <a:prstGeom prst="rect">
            <a:avLst/>
          </a:prstGeom>
          <a:noFill/>
        </p:spPr>
        <p:txBody>
          <a:bodyPr wrap="square" rtlCol="0">
            <a:spAutoFit/>
          </a:bodyPr>
          <a:lstStyle/>
          <a:p>
            <a:pPr marL="285750" indent="-285750">
              <a:buFont typeface="Arial" panose="020B0604020202020204" pitchFamily="34" charset="0"/>
              <a:buChar char="•"/>
            </a:pPr>
            <a:r>
              <a:rPr lang="en-US" sz="2800" dirty="0"/>
              <a:t>The conditional probability of each word occurring in a given class is calculated.</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However, what happens when words do not appear in a class of the training data?</a:t>
            </a:r>
          </a:p>
        </p:txBody>
      </p:sp>
      <p:sp>
        <p:nvSpPr>
          <p:cNvPr id="14" name="TextBox 13"/>
          <p:cNvSpPr txBox="1"/>
          <p:nvPr/>
        </p:nvSpPr>
        <p:spPr>
          <a:xfrm>
            <a:off x="9144001" y="3746500"/>
            <a:ext cx="184731" cy="369332"/>
          </a:xfrm>
          <a:prstGeom prst="rect">
            <a:avLst/>
          </a:prstGeom>
          <a:noFill/>
        </p:spPr>
        <p:txBody>
          <a:bodyPr wrap="none" rtlCol="0">
            <a:spAutoFit/>
          </a:bodyPr>
          <a:lstStyle/>
          <a:p>
            <a:endParaRPr lang="en-US" dirty="0"/>
          </a:p>
        </p:txBody>
      </p:sp>
      <p:cxnSp>
        <p:nvCxnSpPr>
          <p:cNvPr id="6" name="Straight Connector 5"/>
          <p:cNvCxnSpPr/>
          <p:nvPr/>
        </p:nvCxnSpPr>
        <p:spPr>
          <a:xfrm>
            <a:off x="7095013" y="1374960"/>
            <a:ext cx="0" cy="4533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8766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6270" y="310393"/>
            <a:ext cx="7886700" cy="827844"/>
          </a:xfrm>
        </p:spPr>
        <p:txBody>
          <a:bodyPr/>
          <a:lstStyle/>
          <a:p>
            <a:r>
              <a:rPr lang="en-US" b="1" dirty="0">
                <a:solidFill>
                  <a:srgbClr val="00B050"/>
                </a:solidFill>
              </a:rPr>
              <a:t>Avoiding Zeros in the Calculation</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7" name="TextBox 6"/>
          <p:cNvSpPr txBox="1"/>
          <p:nvPr/>
        </p:nvSpPr>
        <p:spPr>
          <a:xfrm>
            <a:off x="1792998" y="1490775"/>
            <a:ext cx="6064831" cy="4154984"/>
          </a:xfrm>
          <a:prstGeom prst="rect">
            <a:avLst/>
          </a:prstGeom>
          <a:noFill/>
        </p:spPr>
        <p:txBody>
          <a:bodyPr wrap="square" rtlCol="0">
            <a:spAutoFit/>
          </a:bodyPr>
          <a:lstStyle/>
          <a:p>
            <a:r>
              <a:rPr lang="en-US" sz="2400" b="1" u="sng" dirty="0"/>
              <a:t>Word </a:t>
            </a:r>
            <a:r>
              <a:rPr lang="en-US" sz="2400" u="sng" dirty="0"/>
              <a:t>		</a:t>
            </a:r>
            <a:r>
              <a:rPr lang="en-US" sz="2400" b="1" u="sng" dirty="0">
                <a:solidFill>
                  <a:srgbClr val="00B050"/>
                </a:solidFill>
              </a:rPr>
              <a:t>Not Spam          </a:t>
            </a:r>
            <a:r>
              <a:rPr lang="en-US" sz="2400" b="1" u="sng" dirty="0">
                <a:solidFill>
                  <a:srgbClr val="FF0000"/>
                </a:solidFill>
              </a:rPr>
              <a:t>Spam</a:t>
            </a:r>
          </a:p>
          <a:p>
            <a:r>
              <a:rPr lang="en-US" sz="2400" dirty="0"/>
              <a:t>follow-up	         1/4= .25	0/9 = </a:t>
            </a:r>
            <a:r>
              <a:rPr lang="en-US" sz="2400" dirty="0">
                <a:solidFill>
                  <a:srgbClr val="0070C0"/>
                </a:solidFill>
              </a:rPr>
              <a:t>.00</a:t>
            </a:r>
          </a:p>
          <a:p>
            <a:r>
              <a:rPr lang="en-US" sz="2400" dirty="0"/>
              <a:t>meeting	         1/4= .25	0/9 = </a:t>
            </a:r>
            <a:r>
              <a:rPr lang="en-US" sz="2400" dirty="0">
                <a:solidFill>
                  <a:srgbClr val="0070C0"/>
                </a:solidFill>
              </a:rPr>
              <a:t>.00</a:t>
            </a:r>
          </a:p>
          <a:p>
            <a:r>
              <a:rPr lang="en-US" sz="2400" dirty="0"/>
              <a:t>free		         0/4= </a:t>
            </a:r>
            <a:r>
              <a:rPr lang="en-US" sz="2400" dirty="0">
                <a:solidFill>
                  <a:srgbClr val="0070C0"/>
                </a:solidFill>
              </a:rPr>
              <a:t>.00</a:t>
            </a:r>
            <a:r>
              <a:rPr lang="en-US" sz="2400" dirty="0"/>
              <a:t>	1/9 = .11</a:t>
            </a:r>
          </a:p>
          <a:p>
            <a:r>
              <a:rPr lang="en-US" sz="2400" dirty="0"/>
              <a:t>cash		         0/4= </a:t>
            </a:r>
            <a:r>
              <a:rPr lang="en-US" sz="2400" dirty="0">
                <a:solidFill>
                  <a:srgbClr val="0070C0"/>
                </a:solidFill>
              </a:rPr>
              <a:t>.00</a:t>
            </a:r>
            <a:r>
              <a:rPr lang="en-US" sz="2400" dirty="0"/>
              <a:t>	2/9 = .22</a:t>
            </a:r>
          </a:p>
          <a:p>
            <a:r>
              <a:rPr lang="en-US" sz="2400" dirty="0"/>
              <a:t>money		         0/4= </a:t>
            </a:r>
            <a:r>
              <a:rPr lang="en-US" sz="2400" dirty="0">
                <a:solidFill>
                  <a:srgbClr val="0070C0"/>
                </a:solidFill>
              </a:rPr>
              <a:t>.00</a:t>
            </a:r>
            <a:r>
              <a:rPr lang="en-US" sz="2400" dirty="0"/>
              <a:t>	4/9 = .44</a:t>
            </a:r>
          </a:p>
          <a:p>
            <a:r>
              <a:rPr lang="en-US" sz="2400" dirty="0"/>
              <a:t>dinner		         1/4= .25	0/9 = </a:t>
            </a:r>
            <a:r>
              <a:rPr lang="en-US" sz="2400" dirty="0">
                <a:solidFill>
                  <a:srgbClr val="0070C0"/>
                </a:solidFill>
              </a:rPr>
              <a:t>.00</a:t>
            </a:r>
          </a:p>
          <a:p>
            <a:r>
              <a:rPr lang="en-US" sz="2400" dirty="0"/>
              <a:t>plans		         1/4= .25	0/9 = </a:t>
            </a:r>
            <a:r>
              <a:rPr lang="en-US" sz="2400" dirty="0">
                <a:solidFill>
                  <a:srgbClr val="0070C0"/>
                </a:solidFill>
              </a:rPr>
              <a:t>.00</a:t>
            </a:r>
          </a:p>
          <a:p>
            <a:r>
              <a:rPr lang="en-US" sz="2400" dirty="0"/>
              <a:t>get		         </a:t>
            </a:r>
            <a:r>
              <a:rPr lang="kk-KZ" sz="2400" dirty="0"/>
              <a:t>      </a:t>
            </a:r>
            <a:r>
              <a:rPr lang="en-US" sz="2400" dirty="0"/>
              <a:t>0/4= </a:t>
            </a:r>
            <a:r>
              <a:rPr lang="en-US" sz="2400" dirty="0">
                <a:solidFill>
                  <a:srgbClr val="0070C0"/>
                </a:solidFill>
              </a:rPr>
              <a:t>.00</a:t>
            </a:r>
            <a:r>
              <a:rPr lang="en-US" sz="2400" dirty="0">
                <a:solidFill>
                  <a:srgbClr val="FF0000"/>
                </a:solidFill>
              </a:rPr>
              <a:t>  </a:t>
            </a:r>
            <a:r>
              <a:rPr lang="kk-KZ" sz="2400" dirty="0">
                <a:solidFill>
                  <a:srgbClr val="FF0000"/>
                </a:solidFill>
              </a:rPr>
              <a:t>    </a:t>
            </a:r>
            <a:r>
              <a:rPr lang="en-US" sz="2400" dirty="0"/>
              <a:t>2/9 = .22</a:t>
            </a:r>
          </a:p>
          <a:p>
            <a:r>
              <a:rPr lang="en-US" sz="2400" dirty="0"/>
              <a:t>now		         0/4= </a:t>
            </a:r>
            <a:r>
              <a:rPr lang="en-US" sz="2400" dirty="0">
                <a:solidFill>
                  <a:srgbClr val="0070C0"/>
                </a:solidFill>
              </a:rPr>
              <a:t>.00  </a:t>
            </a:r>
            <a:r>
              <a:rPr lang="kk-KZ" sz="2400" dirty="0">
                <a:solidFill>
                  <a:srgbClr val="0070C0"/>
                </a:solidFill>
              </a:rPr>
              <a:t>   </a:t>
            </a:r>
            <a:r>
              <a:rPr lang="kk-KZ" sz="2400" dirty="0"/>
              <a:t> 1</a:t>
            </a:r>
            <a:r>
              <a:rPr lang="en-US" sz="2400" dirty="0"/>
              <a:t>/9 = .</a:t>
            </a:r>
            <a:r>
              <a:rPr lang="kk-KZ" sz="2400" dirty="0"/>
              <a:t>11</a:t>
            </a:r>
            <a:endParaRPr lang="en-US" sz="2400" dirty="0"/>
          </a:p>
          <a:p>
            <a:endParaRPr lang="en-US" sz="2400" dirty="0"/>
          </a:p>
        </p:txBody>
      </p:sp>
      <p:cxnSp>
        <p:nvCxnSpPr>
          <p:cNvPr id="8" name="Straight Connector 7"/>
          <p:cNvCxnSpPr/>
          <p:nvPr/>
        </p:nvCxnSpPr>
        <p:spPr>
          <a:xfrm flipV="1">
            <a:off x="1950027" y="5340550"/>
            <a:ext cx="4584700" cy="38100"/>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3252910" y="5564868"/>
            <a:ext cx="749300" cy="430887"/>
          </a:xfrm>
          <a:prstGeom prst="rect">
            <a:avLst/>
          </a:prstGeom>
          <a:noFill/>
        </p:spPr>
        <p:txBody>
          <a:bodyPr wrap="square" rtlCol="0">
            <a:spAutoFit/>
          </a:bodyPr>
          <a:lstStyle/>
          <a:p>
            <a:r>
              <a:rPr lang="en-US" sz="2200" dirty="0"/>
              <a:t>Total</a:t>
            </a:r>
          </a:p>
        </p:txBody>
      </p:sp>
      <p:sp>
        <p:nvSpPr>
          <p:cNvPr id="11" name="TextBox 10"/>
          <p:cNvSpPr txBox="1"/>
          <p:nvPr/>
        </p:nvSpPr>
        <p:spPr>
          <a:xfrm>
            <a:off x="4242377" y="5535869"/>
            <a:ext cx="321234" cy="430887"/>
          </a:xfrm>
          <a:prstGeom prst="rect">
            <a:avLst/>
          </a:prstGeom>
          <a:noFill/>
        </p:spPr>
        <p:txBody>
          <a:bodyPr wrap="square" rtlCol="0">
            <a:spAutoFit/>
          </a:bodyPr>
          <a:lstStyle/>
          <a:p>
            <a:r>
              <a:rPr lang="en-US" sz="2200" dirty="0"/>
              <a:t>4</a:t>
            </a:r>
          </a:p>
        </p:txBody>
      </p:sp>
      <p:sp>
        <p:nvSpPr>
          <p:cNvPr id="12" name="TextBox 11"/>
          <p:cNvSpPr txBox="1"/>
          <p:nvPr/>
        </p:nvSpPr>
        <p:spPr>
          <a:xfrm>
            <a:off x="5685507" y="5504319"/>
            <a:ext cx="307450" cy="430887"/>
          </a:xfrm>
          <a:prstGeom prst="rect">
            <a:avLst/>
          </a:prstGeom>
          <a:noFill/>
        </p:spPr>
        <p:txBody>
          <a:bodyPr wrap="square" rtlCol="0">
            <a:spAutoFit/>
          </a:bodyPr>
          <a:lstStyle/>
          <a:p>
            <a:r>
              <a:rPr lang="en-US" sz="2200" dirty="0"/>
              <a:t>9</a:t>
            </a:r>
          </a:p>
        </p:txBody>
      </p:sp>
      <p:sp>
        <p:nvSpPr>
          <p:cNvPr id="14" name="TextBox 13"/>
          <p:cNvSpPr txBox="1"/>
          <p:nvPr/>
        </p:nvSpPr>
        <p:spPr>
          <a:xfrm>
            <a:off x="9144001" y="3746500"/>
            <a:ext cx="184731" cy="369332"/>
          </a:xfrm>
          <a:prstGeom prst="rect">
            <a:avLst/>
          </a:prstGeom>
          <a:noFill/>
        </p:spPr>
        <p:txBody>
          <a:bodyPr wrap="none" rtlCol="0">
            <a:spAutoFit/>
          </a:bodyPr>
          <a:lstStyle/>
          <a:p>
            <a:endParaRPr lang="en-US" dirty="0"/>
          </a:p>
        </p:txBody>
      </p:sp>
      <p:cxnSp>
        <p:nvCxnSpPr>
          <p:cNvPr id="6" name="Straight Connector 5"/>
          <p:cNvCxnSpPr/>
          <p:nvPr/>
        </p:nvCxnSpPr>
        <p:spPr>
          <a:xfrm>
            <a:off x="6985723" y="1246411"/>
            <a:ext cx="0" cy="4533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280417" y="1284628"/>
            <a:ext cx="3412539" cy="5262979"/>
          </a:xfrm>
          <a:prstGeom prst="rect">
            <a:avLst/>
          </a:prstGeom>
          <a:noFill/>
        </p:spPr>
        <p:txBody>
          <a:bodyPr wrap="square" rtlCol="0">
            <a:spAutoFit/>
          </a:bodyPr>
          <a:lstStyle/>
          <a:p>
            <a:pPr marL="457200" indent="-457200">
              <a:buFont typeface="Arial" panose="020B0604020202020204" pitchFamily="34" charset="0"/>
              <a:buChar char="•"/>
            </a:pPr>
            <a:r>
              <a:rPr lang="en-US" sz="2800" dirty="0"/>
              <a:t>Words not occurring have a conditional probability of 0.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Multiplying by zero would nullify the naive Bayes calculation. We need to smooth the data. </a:t>
            </a:r>
          </a:p>
          <a:p>
            <a:endParaRPr lang="en-US" sz="2800" dirty="0"/>
          </a:p>
        </p:txBody>
      </p:sp>
    </p:spTree>
    <p:extLst>
      <p:ext uri="{BB962C8B-B14F-4D97-AF65-F5344CB8AC3E}">
        <p14:creationId xmlns:p14="http://schemas.microsoft.com/office/powerpoint/2010/main" val="12413728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5350" y="247177"/>
            <a:ext cx="7886700" cy="862132"/>
          </a:xfrm>
        </p:spPr>
        <p:txBody>
          <a:bodyPr/>
          <a:lstStyle/>
          <a:p>
            <a:pPr algn="ctr"/>
            <a:r>
              <a:rPr lang="en-US" b="1" dirty="0">
                <a:solidFill>
                  <a:srgbClr val="00B050"/>
                </a:solidFill>
              </a:rPr>
              <a:t>Laplace Smoothing</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7" name="TextBox 6"/>
          <p:cNvSpPr txBox="1"/>
          <p:nvPr/>
        </p:nvSpPr>
        <p:spPr>
          <a:xfrm>
            <a:off x="1713630" y="1402379"/>
            <a:ext cx="6064831" cy="4154984"/>
          </a:xfrm>
          <a:prstGeom prst="rect">
            <a:avLst/>
          </a:prstGeom>
          <a:noFill/>
        </p:spPr>
        <p:txBody>
          <a:bodyPr wrap="square" rtlCol="0">
            <a:spAutoFit/>
          </a:bodyPr>
          <a:lstStyle/>
          <a:p>
            <a:r>
              <a:rPr lang="en-US" sz="2400" b="1" u="sng" dirty="0"/>
              <a:t>Word </a:t>
            </a:r>
            <a:r>
              <a:rPr lang="en-US" sz="2400" u="sng" dirty="0"/>
              <a:t>		</a:t>
            </a:r>
            <a:r>
              <a:rPr lang="en-US" sz="2400" b="1" u="sng" dirty="0">
                <a:solidFill>
                  <a:srgbClr val="00B050"/>
                </a:solidFill>
              </a:rPr>
              <a:t>Not Spam</a:t>
            </a:r>
            <a:r>
              <a:rPr lang="en-US" sz="2400" u="sng" dirty="0"/>
              <a:t>	</a:t>
            </a:r>
            <a:r>
              <a:rPr lang="kk-KZ" sz="2400" u="sng" dirty="0"/>
              <a:t>  </a:t>
            </a:r>
            <a:r>
              <a:rPr lang="en-US" sz="2400" b="1" u="sng" dirty="0">
                <a:solidFill>
                  <a:srgbClr val="FF0000"/>
                </a:solidFill>
              </a:rPr>
              <a:t>Spam</a:t>
            </a:r>
          </a:p>
          <a:p>
            <a:r>
              <a:rPr lang="en-US" sz="2400" dirty="0"/>
              <a:t>follow-up	         1	+ 1	</a:t>
            </a:r>
            <a:r>
              <a:rPr lang="kk-KZ" sz="2400" dirty="0"/>
              <a:t>  </a:t>
            </a:r>
            <a:r>
              <a:rPr lang="en-US" sz="2400" dirty="0"/>
              <a:t>0 + 1</a:t>
            </a:r>
          </a:p>
          <a:p>
            <a:r>
              <a:rPr lang="en-US" sz="2400" dirty="0"/>
              <a:t>meeting	         1	+ 1	</a:t>
            </a:r>
            <a:r>
              <a:rPr lang="kk-KZ" sz="2400" dirty="0"/>
              <a:t>  </a:t>
            </a:r>
            <a:r>
              <a:rPr lang="en-US" sz="2400" dirty="0"/>
              <a:t>0 + 1</a:t>
            </a:r>
          </a:p>
          <a:p>
            <a:r>
              <a:rPr lang="en-US" sz="2400" dirty="0"/>
              <a:t>free		         0	+ 1	</a:t>
            </a:r>
            <a:r>
              <a:rPr lang="kk-KZ" sz="2400" dirty="0"/>
              <a:t>  </a:t>
            </a:r>
            <a:r>
              <a:rPr lang="en-US" sz="2400" dirty="0"/>
              <a:t>1 + 1</a:t>
            </a:r>
          </a:p>
          <a:p>
            <a:r>
              <a:rPr lang="en-US" sz="2400" dirty="0"/>
              <a:t>cash		         0	+ 1	</a:t>
            </a:r>
            <a:r>
              <a:rPr lang="kk-KZ" sz="2400" dirty="0"/>
              <a:t>  </a:t>
            </a:r>
            <a:r>
              <a:rPr lang="en-US" sz="2400" dirty="0"/>
              <a:t>2 + 1</a:t>
            </a:r>
          </a:p>
          <a:p>
            <a:r>
              <a:rPr lang="en-US" sz="2400" dirty="0"/>
              <a:t>money		         0	+ 1	</a:t>
            </a:r>
            <a:r>
              <a:rPr lang="kk-KZ" sz="2400" dirty="0"/>
              <a:t>  </a:t>
            </a:r>
            <a:r>
              <a:rPr lang="en-US" sz="2400" dirty="0"/>
              <a:t>4 + 1</a:t>
            </a:r>
          </a:p>
          <a:p>
            <a:r>
              <a:rPr lang="en-US" sz="2400" dirty="0"/>
              <a:t>dinner		         1	+ 1	</a:t>
            </a:r>
            <a:r>
              <a:rPr lang="kk-KZ" sz="2400" dirty="0"/>
              <a:t>  </a:t>
            </a:r>
            <a:r>
              <a:rPr lang="en-US" sz="2400" dirty="0"/>
              <a:t>0 + 1</a:t>
            </a:r>
          </a:p>
          <a:p>
            <a:r>
              <a:rPr lang="en-US" sz="2400" dirty="0"/>
              <a:t>plans		         1	+ 1	</a:t>
            </a:r>
            <a:r>
              <a:rPr lang="kk-KZ" sz="2400" dirty="0"/>
              <a:t>  </a:t>
            </a:r>
            <a:r>
              <a:rPr lang="en-US" sz="2400" dirty="0"/>
              <a:t>0 + 1</a:t>
            </a:r>
          </a:p>
          <a:p>
            <a:r>
              <a:rPr lang="en-US" sz="2400" dirty="0"/>
              <a:t>get		         </a:t>
            </a:r>
            <a:r>
              <a:rPr lang="kk-KZ" sz="2400" dirty="0"/>
              <a:t>      </a:t>
            </a:r>
            <a:r>
              <a:rPr lang="en-US" sz="2400" dirty="0"/>
              <a:t>0 + 1  2 + 1</a:t>
            </a:r>
          </a:p>
          <a:p>
            <a:r>
              <a:rPr lang="en-US" sz="2400" dirty="0"/>
              <a:t>now		         0 + 1  1 + 1</a:t>
            </a:r>
          </a:p>
          <a:p>
            <a:endParaRPr lang="en-US" sz="2400" dirty="0"/>
          </a:p>
        </p:txBody>
      </p:sp>
      <p:cxnSp>
        <p:nvCxnSpPr>
          <p:cNvPr id="8" name="Straight Connector 7"/>
          <p:cNvCxnSpPr/>
          <p:nvPr/>
        </p:nvCxnSpPr>
        <p:spPr>
          <a:xfrm flipV="1">
            <a:off x="1872664" y="5055834"/>
            <a:ext cx="4584700" cy="38100"/>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2467615" y="5170643"/>
            <a:ext cx="749300" cy="430887"/>
          </a:xfrm>
          <a:prstGeom prst="rect">
            <a:avLst/>
          </a:prstGeom>
          <a:noFill/>
        </p:spPr>
        <p:txBody>
          <a:bodyPr wrap="square" rtlCol="0">
            <a:spAutoFit/>
          </a:bodyPr>
          <a:lstStyle/>
          <a:p>
            <a:r>
              <a:rPr lang="en-US" sz="2200" dirty="0"/>
              <a:t>Total</a:t>
            </a:r>
          </a:p>
        </p:txBody>
      </p:sp>
      <p:sp>
        <p:nvSpPr>
          <p:cNvPr id="11" name="TextBox 10"/>
          <p:cNvSpPr txBox="1"/>
          <p:nvPr/>
        </p:nvSpPr>
        <p:spPr>
          <a:xfrm>
            <a:off x="3665755" y="5113645"/>
            <a:ext cx="1105615" cy="800219"/>
          </a:xfrm>
          <a:prstGeom prst="rect">
            <a:avLst/>
          </a:prstGeom>
          <a:noFill/>
        </p:spPr>
        <p:txBody>
          <a:bodyPr wrap="square" rtlCol="0">
            <a:spAutoFit/>
          </a:bodyPr>
          <a:lstStyle/>
          <a:p>
            <a:r>
              <a:rPr lang="en-US" sz="2300" dirty="0"/>
              <a:t> 4 + 9  = 13</a:t>
            </a:r>
          </a:p>
        </p:txBody>
      </p:sp>
      <p:sp>
        <p:nvSpPr>
          <p:cNvPr id="12" name="TextBox 11"/>
          <p:cNvSpPr txBox="1"/>
          <p:nvPr/>
        </p:nvSpPr>
        <p:spPr>
          <a:xfrm>
            <a:off x="4625906" y="5107313"/>
            <a:ext cx="850900" cy="800219"/>
          </a:xfrm>
          <a:prstGeom prst="rect">
            <a:avLst/>
          </a:prstGeom>
          <a:noFill/>
        </p:spPr>
        <p:txBody>
          <a:bodyPr wrap="square" rtlCol="0">
            <a:spAutoFit/>
          </a:bodyPr>
          <a:lstStyle/>
          <a:p>
            <a:r>
              <a:rPr lang="en-US" sz="2300" dirty="0"/>
              <a:t>9 + 9</a:t>
            </a:r>
          </a:p>
          <a:p>
            <a:r>
              <a:rPr lang="en-US" sz="2300" dirty="0"/>
              <a:t>= 18</a:t>
            </a:r>
          </a:p>
        </p:txBody>
      </p:sp>
      <p:sp>
        <p:nvSpPr>
          <p:cNvPr id="14" name="TextBox 13"/>
          <p:cNvSpPr txBox="1"/>
          <p:nvPr/>
        </p:nvSpPr>
        <p:spPr>
          <a:xfrm>
            <a:off x="9144001" y="3746500"/>
            <a:ext cx="184731" cy="369332"/>
          </a:xfrm>
          <a:prstGeom prst="rect">
            <a:avLst/>
          </a:prstGeom>
          <a:noFill/>
        </p:spPr>
        <p:txBody>
          <a:bodyPr wrap="none" rtlCol="0">
            <a:spAutoFit/>
          </a:bodyPr>
          <a:lstStyle/>
          <a:p>
            <a:endParaRPr lang="en-US" dirty="0"/>
          </a:p>
        </p:txBody>
      </p:sp>
      <p:sp>
        <p:nvSpPr>
          <p:cNvPr id="6" name="TextBox 5"/>
          <p:cNvSpPr txBox="1"/>
          <p:nvPr/>
        </p:nvSpPr>
        <p:spPr>
          <a:xfrm>
            <a:off x="7010402" y="1325562"/>
            <a:ext cx="4572000" cy="4832092"/>
          </a:xfrm>
          <a:prstGeom prst="rect">
            <a:avLst/>
          </a:prstGeom>
          <a:noFill/>
        </p:spPr>
        <p:txBody>
          <a:bodyPr wrap="square" rtlCol="0">
            <a:spAutoFit/>
          </a:bodyPr>
          <a:lstStyle/>
          <a:p>
            <a:pPr marL="285750" indent="-285750">
              <a:buFont typeface="Arial" panose="020B0604020202020204" pitchFamily="34" charset="0"/>
              <a:buChar char="•"/>
            </a:pPr>
            <a:r>
              <a:rPr lang="en-US" sz="2800" dirty="0"/>
              <a:t>Using Laplace smoothing, we go back, adding 1 to every word count.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For balance, we add the number of all unique possible words (total vocabulary) to the divisor, so the division will never be greater than 1.</a:t>
            </a:r>
          </a:p>
          <a:p>
            <a:endParaRPr lang="en-US" sz="2800" dirty="0"/>
          </a:p>
        </p:txBody>
      </p:sp>
      <p:cxnSp>
        <p:nvCxnSpPr>
          <p:cNvPr id="13" name="Straight Connector 12"/>
          <p:cNvCxnSpPr/>
          <p:nvPr/>
        </p:nvCxnSpPr>
        <p:spPr>
          <a:xfrm flipH="1">
            <a:off x="6646206" y="1138594"/>
            <a:ext cx="12700" cy="47297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685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0C6A57-E6D5-4F72-A96B-59772E77FD0D}"/>
              </a:ext>
            </a:extLst>
          </p:cNvPr>
          <p:cNvSpPr>
            <a:spLocks noGrp="1"/>
          </p:cNvSpPr>
          <p:nvPr>
            <p:ph type="title"/>
          </p:nvPr>
        </p:nvSpPr>
        <p:spPr>
          <a:xfrm>
            <a:off x="1295400" y="557869"/>
            <a:ext cx="9601200" cy="740328"/>
          </a:xfrm>
        </p:spPr>
        <p:txBody>
          <a:bodyPr/>
          <a:lstStyle/>
          <a:p>
            <a:pPr algn="ctr"/>
            <a:r>
              <a:rPr lang="en-US" dirty="0">
                <a:solidFill>
                  <a:srgbClr val="00B050"/>
                </a:solidFill>
              </a:rPr>
              <a:t>Supervised learning</a:t>
            </a:r>
            <a:endParaRPr lang="ru-RU" dirty="0"/>
          </a:p>
        </p:txBody>
      </p:sp>
      <p:sp>
        <p:nvSpPr>
          <p:cNvPr id="3" name="Объект 2">
            <a:extLst>
              <a:ext uri="{FF2B5EF4-FFF2-40B4-BE49-F238E27FC236}">
                <a16:creationId xmlns:a16="http://schemas.microsoft.com/office/drawing/2014/main" id="{ACF89290-9560-4C1A-A249-7E64B63A0D36}"/>
              </a:ext>
            </a:extLst>
          </p:cNvPr>
          <p:cNvSpPr>
            <a:spLocks noGrp="1"/>
          </p:cNvSpPr>
          <p:nvPr>
            <p:ph idx="1"/>
          </p:nvPr>
        </p:nvSpPr>
        <p:spPr>
          <a:xfrm>
            <a:off x="1371600" y="1690380"/>
            <a:ext cx="9601200" cy="4609751"/>
          </a:xfrm>
        </p:spPr>
        <p:txBody>
          <a:bodyPr>
            <a:noAutofit/>
          </a:bodyPr>
          <a:lstStyle/>
          <a:p>
            <a:pPr algn="l"/>
            <a:r>
              <a:rPr lang="en-US" sz="1800" b="0" u="none" strike="noStrike" baseline="0" dirty="0">
                <a:solidFill>
                  <a:srgbClr val="FFC000"/>
                </a:solidFill>
                <a:latin typeface="HhjgnyNfgwmrQqcxywUtopiaStd-Italic"/>
              </a:rPr>
              <a:t>Evaluation</a:t>
            </a:r>
            <a:r>
              <a:rPr lang="en-US" sz="1800" b="0" i="1" u="none" strike="noStrike" baseline="0" dirty="0">
                <a:latin typeface="HhjgnyNfgwmrQqcxywUtopiaStd-Italic"/>
              </a:rPr>
              <a:t> </a:t>
            </a:r>
            <a:r>
              <a:rPr lang="en-US" sz="1800" b="0" i="0" u="none" strike="noStrike" baseline="0" dirty="0">
                <a:latin typeface="SxdcwpNxvrklCffxdcUtopiaStd-Regular"/>
              </a:rPr>
              <a:t>involves trying to test the prediction performance of our model to see how well it has trained and learned on the training dataset. </a:t>
            </a:r>
          </a:p>
          <a:p>
            <a:pPr algn="l"/>
            <a:r>
              <a:rPr lang="en-US" sz="1800" b="0" i="0" u="none" strike="noStrike" baseline="0" dirty="0">
                <a:latin typeface="SxdcwpNxvrklCffxdcUtopiaStd-Regular"/>
              </a:rPr>
              <a:t>For this we usually use a validation dataset and test the performance of our model by predicting on that dataset and testing our predictions against the actual class labels, also called as the </a:t>
            </a:r>
            <a:r>
              <a:rPr lang="en-US" sz="1800" b="0" i="1" u="none" strike="noStrike" baseline="0" dirty="0">
                <a:latin typeface="HhjgnyNfgwmrQqcxywUtopiaStd-Italic"/>
              </a:rPr>
              <a:t>ground truth</a:t>
            </a:r>
            <a:r>
              <a:rPr lang="en-US" sz="1800" b="0" i="0" u="none" strike="noStrike" baseline="0" dirty="0">
                <a:latin typeface="SxdcwpNxvrklCffxdcUtopiaStd-Regular"/>
              </a:rPr>
              <a:t>. </a:t>
            </a:r>
          </a:p>
          <a:p>
            <a:pPr algn="l"/>
            <a:r>
              <a:rPr lang="en-US" sz="1800" b="0" i="0" u="none" strike="noStrike" baseline="0" dirty="0">
                <a:latin typeface="SxdcwpNxvrklCffxdcUtopiaStd-Regular"/>
              </a:rPr>
              <a:t>Often we also use cross-validation, where the data is divided into </a:t>
            </a:r>
            <a:r>
              <a:rPr lang="en-US" sz="1800" b="0" i="1" u="none" strike="noStrike" baseline="0" dirty="0">
                <a:latin typeface="HhjgnyNfgwmrQqcxywUtopiaStd-Italic"/>
              </a:rPr>
              <a:t>folds </a:t>
            </a:r>
            <a:r>
              <a:rPr lang="en-US" sz="1800" b="0" i="0" u="none" strike="noStrike" baseline="0" dirty="0">
                <a:latin typeface="SxdcwpNxvrklCffxdcUtopiaStd-Regular"/>
              </a:rPr>
              <a:t>and a chunk of it is used for training, with the remainder used to validate the trained model. </a:t>
            </a:r>
          </a:p>
          <a:p>
            <a:pPr algn="l"/>
            <a:r>
              <a:rPr lang="en-US" sz="1800" b="0" i="0" u="none" strike="noStrike" baseline="0" dirty="0">
                <a:latin typeface="SxdcwpNxvrklCffxdcUtopiaStd-Regular"/>
              </a:rPr>
              <a:t>Note that we also tune the model based on the validation results to get to an optimal configuration that yields maximum accuracy and minimum error. </a:t>
            </a:r>
          </a:p>
          <a:p>
            <a:pPr algn="l"/>
            <a:r>
              <a:rPr lang="en-US" sz="1800" b="0" i="0" u="none" strike="noStrike" baseline="0" dirty="0">
                <a:latin typeface="SxdcwpNxvrklCffxdcUtopiaStd-Regular"/>
              </a:rPr>
              <a:t>We also evaluate our model against a holdout or test dataset, but we never tune our model against that dataset because that would lead to it being biased or overfit against very specific features from the dataset. </a:t>
            </a:r>
            <a:endParaRPr lang="ru-RU" sz="1800" dirty="0"/>
          </a:p>
        </p:txBody>
      </p:sp>
    </p:spTree>
    <p:extLst>
      <p:ext uri="{BB962C8B-B14F-4D97-AF65-F5344CB8AC3E}">
        <p14:creationId xmlns:p14="http://schemas.microsoft.com/office/powerpoint/2010/main" val="33286968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
            <a:ext cx="7886700" cy="1325563"/>
          </a:xfrm>
        </p:spPr>
        <p:txBody>
          <a:bodyPr/>
          <a:lstStyle/>
          <a:p>
            <a:r>
              <a:rPr lang="en-US" b="1" dirty="0"/>
              <a:t>Class Conditional Probabilities</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7" name="TextBox 6"/>
          <p:cNvSpPr txBox="1"/>
          <p:nvPr/>
        </p:nvSpPr>
        <p:spPr>
          <a:xfrm>
            <a:off x="1767895" y="1325563"/>
            <a:ext cx="6064831" cy="4154984"/>
          </a:xfrm>
          <a:prstGeom prst="rect">
            <a:avLst/>
          </a:prstGeom>
          <a:noFill/>
        </p:spPr>
        <p:txBody>
          <a:bodyPr wrap="square" rtlCol="0">
            <a:spAutoFit/>
          </a:bodyPr>
          <a:lstStyle/>
          <a:p>
            <a:r>
              <a:rPr lang="en-US" sz="2400" b="1" u="sng" dirty="0"/>
              <a:t>Word </a:t>
            </a:r>
            <a:r>
              <a:rPr lang="en-US" sz="2400" u="sng" dirty="0"/>
              <a:t>		</a:t>
            </a:r>
            <a:r>
              <a:rPr lang="en-US" sz="2400" b="1" u="sng" dirty="0">
                <a:solidFill>
                  <a:srgbClr val="00B050"/>
                </a:solidFill>
              </a:rPr>
              <a:t>Not Spam</a:t>
            </a:r>
            <a:r>
              <a:rPr lang="en-US" sz="2400" u="sng" dirty="0"/>
              <a:t>	     </a:t>
            </a:r>
            <a:r>
              <a:rPr lang="en-US" sz="2400" b="1" u="sng" dirty="0">
                <a:solidFill>
                  <a:srgbClr val="FF0000"/>
                </a:solidFill>
              </a:rPr>
              <a:t>Spam</a:t>
            </a:r>
          </a:p>
          <a:p>
            <a:r>
              <a:rPr lang="en-US" sz="2400" dirty="0"/>
              <a:t>follow-up	2/13=  .153	1/18= .055</a:t>
            </a:r>
          </a:p>
          <a:p>
            <a:r>
              <a:rPr lang="en-US" sz="2400" dirty="0"/>
              <a:t>meeting	2/13=  .153	1/18= .055</a:t>
            </a:r>
          </a:p>
          <a:p>
            <a:r>
              <a:rPr lang="en-US" sz="2400" dirty="0"/>
              <a:t>free		1/13=  .077	2/18= .111</a:t>
            </a:r>
          </a:p>
          <a:p>
            <a:r>
              <a:rPr lang="en-US" sz="2400" dirty="0"/>
              <a:t>cash		1/13=  .077	3/18= .167</a:t>
            </a:r>
          </a:p>
          <a:p>
            <a:r>
              <a:rPr lang="en-US" sz="2400" dirty="0"/>
              <a:t>money		1/13=  .077	5/18= .278</a:t>
            </a:r>
          </a:p>
          <a:p>
            <a:r>
              <a:rPr lang="en-US" sz="2400" dirty="0"/>
              <a:t>dinner		2/13=  .153	1/18= .055</a:t>
            </a:r>
          </a:p>
          <a:p>
            <a:r>
              <a:rPr lang="en-US" sz="2400" dirty="0"/>
              <a:t>plans		2/13=  .153	1/18= .055</a:t>
            </a:r>
          </a:p>
          <a:p>
            <a:r>
              <a:rPr lang="en-US" sz="2400" dirty="0"/>
              <a:t>get		</a:t>
            </a:r>
            <a:r>
              <a:rPr lang="kk-KZ" sz="2400" dirty="0"/>
              <a:t>      </a:t>
            </a:r>
            <a:r>
              <a:rPr lang="en-US" sz="2400" dirty="0"/>
              <a:t>1/13=  .077   3/18= .167</a:t>
            </a:r>
          </a:p>
          <a:p>
            <a:r>
              <a:rPr lang="en-US" sz="2400" dirty="0"/>
              <a:t>now		1/13=  .077   2/18= .111</a:t>
            </a:r>
          </a:p>
          <a:p>
            <a:endParaRPr lang="en-US" sz="2400" dirty="0"/>
          </a:p>
        </p:txBody>
      </p:sp>
      <p:cxnSp>
        <p:nvCxnSpPr>
          <p:cNvPr id="8" name="Straight Connector 7"/>
          <p:cNvCxnSpPr/>
          <p:nvPr/>
        </p:nvCxnSpPr>
        <p:spPr>
          <a:xfrm flipV="1">
            <a:off x="1872664" y="5092354"/>
            <a:ext cx="4947236" cy="1580"/>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3241382" y="5060983"/>
            <a:ext cx="749300" cy="430887"/>
          </a:xfrm>
          <a:prstGeom prst="rect">
            <a:avLst/>
          </a:prstGeom>
          <a:noFill/>
        </p:spPr>
        <p:txBody>
          <a:bodyPr wrap="square" rtlCol="0">
            <a:spAutoFit/>
          </a:bodyPr>
          <a:lstStyle/>
          <a:p>
            <a:r>
              <a:rPr lang="en-US" sz="2200" dirty="0"/>
              <a:t>Total</a:t>
            </a:r>
          </a:p>
        </p:txBody>
      </p:sp>
      <p:sp>
        <p:nvSpPr>
          <p:cNvPr id="11" name="TextBox 10"/>
          <p:cNvSpPr txBox="1"/>
          <p:nvPr/>
        </p:nvSpPr>
        <p:spPr>
          <a:xfrm>
            <a:off x="4165014" y="5092355"/>
            <a:ext cx="896072" cy="800219"/>
          </a:xfrm>
          <a:prstGeom prst="rect">
            <a:avLst/>
          </a:prstGeom>
          <a:noFill/>
        </p:spPr>
        <p:txBody>
          <a:bodyPr wrap="square" rtlCol="0">
            <a:spAutoFit/>
          </a:bodyPr>
          <a:lstStyle/>
          <a:p>
            <a:r>
              <a:rPr lang="en-US" sz="2300" dirty="0"/>
              <a:t>4 + 9 = 13</a:t>
            </a:r>
          </a:p>
        </p:txBody>
      </p:sp>
      <p:sp>
        <p:nvSpPr>
          <p:cNvPr id="12" name="TextBox 11"/>
          <p:cNvSpPr txBox="1"/>
          <p:nvPr/>
        </p:nvSpPr>
        <p:spPr>
          <a:xfrm>
            <a:off x="5464170" y="5044513"/>
            <a:ext cx="850900" cy="800219"/>
          </a:xfrm>
          <a:prstGeom prst="rect">
            <a:avLst/>
          </a:prstGeom>
          <a:noFill/>
        </p:spPr>
        <p:txBody>
          <a:bodyPr wrap="square" rtlCol="0">
            <a:spAutoFit/>
          </a:bodyPr>
          <a:lstStyle/>
          <a:p>
            <a:r>
              <a:rPr lang="en-US" sz="2300" dirty="0"/>
              <a:t>9 + 9</a:t>
            </a:r>
          </a:p>
          <a:p>
            <a:r>
              <a:rPr lang="en-US" sz="2300" dirty="0"/>
              <a:t>= 18</a:t>
            </a:r>
          </a:p>
        </p:txBody>
      </p:sp>
      <p:sp>
        <p:nvSpPr>
          <p:cNvPr id="14" name="TextBox 13"/>
          <p:cNvSpPr txBox="1"/>
          <p:nvPr/>
        </p:nvSpPr>
        <p:spPr>
          <a:xfrm>
            <a:off x="9144001" y="3746500"/>
            <a:ext cx="184731" cy="369332"/>
          </a:xfrm>
          <a:prstGeom prst="rect">
            <a:avLst/>
          </a:prstGeom>
          <a:noFill/>
        </p:spPr>
        <p:txBody>
          <a:bodyPr wrap="none" rtlCol="0">
            <a:spAutoFit/>
          </a:bodyPr>
          <a:lstStyle/>
          <a:p>
            <a:endParaRPr lang="en-US" dirty="0"/>
          </a:p>
        </p:txBody>
      </p:sp>
      <p:sp>
        <p:nvSpPr>
          <p:cNvPr id="6" name="TextBox 5"/>
          <p:cNvSpPr txBox="1"/>
          <p:nvPr/>
        </p:nvSpPr>
        <p:spPr>
          <a:xfrm>
            <a:off x="8546951" y="1382600"/>
            <a:ext cx="2984798" cy="4832092"/>
          </a:xfrm>
          <a:prstGeom prst="rect">
            <a:avLst/>
          </a:prstGeom>
          <a:noFill/>
        </p:spPr>
        <p:txBody>
          <a:bodyPr wrap="square" rtlCol="0">
            <a:spAutoFit/>
          </a:bodyPr>
          <a:lstStyle/>
          <a:p>
            <a:pPr marL="285750" indent="-285750">
              <a:buFont typeface="Arial" panose="020B0604020202020204" pitchFamily="34" charset="0"/>
              <a:buChar char="•"/>
            </a:pPr>
            <a:r>
              <a:rPr lang="en-US" sz="2800" dirty="0"/>
              <a:t>Now that we have smoothed the data, the conditional probability of each word occurring in a given class is recalculated.</a:t>
            </a:r>
          </a:p>
          <a:p>
            <a:r>
              <a:rPr lang="en-US" sz="2800" dirty="0"/>
              <a:t>  </a:t>
            </a:r>
          </a:p>
          <a:p>
            <a:pPr marL="285750" indent="-285750">
              <a:buFont typeface="Arial" panose="020B0604020202020204" pitchFamily="34" charset="0"/>
              <a:buChar char="•"/>
            </a:pPr>
            <a:endParaRPr lang="en-US" sz="2800" dirty="0"/>
          </a:p>
        </p:txBody>
      </p:sp>
      <p:cxnSp>
        <p:nvCxnSpPr>
          <p:cNvPr id="9" name="Straight Connector 8"/>
          <p:cNvCxnSpPr/>
          <p:nvPr/>
        </p:nvCxnSpPr>
        <p:spPr>
          <a:xfrm>
            <a:off x="6838450" y="1101484"/>
            <a:ext cx="0" cy="48638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69011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650794"/>
            <a:ext cx="7886700" cy="811101"/>
          </a:xfrm>
        </p:spPr>
        <p:txBody>
          <a:bodyPr/>
          <a:lstStyle/>
          <a:p>
            <a:pPr algn="ctr"/>
            <a:r>
              <a:rPr lang="en-US" b="1" dirty="0">
                <a:solidFill>
                  <a:srgbClr val="00B050"/>
                </a:solidFill>
              </a:rPr>
              <a:t>Naive Bayes Classification</a:t>
            </a:r>
          </a:p>
        </p:txBody>
      </p:sp>
      <p:sp>
        <p:nvSpPr>
          <p:cNvPr id="9" name="TextBox 8"/>
          <p:cNvSpPr txBox="1"/>
          <p:nvPr/>
        </p:nvSpPr>
        <p:spPr>
          <a:xfrm>
            <a:off x="2152650" y="1957746"/>
            <a:ext cx="8661400" cy="430887"/>
          </a:xfrm>
          <a:prstGeom prst="rect">
            <a:avLst/>
          </a:prstGeom>
          <a:noFill/>
        </p:spPr>
        <p:txBody>
          <a:bodyPr wrap="square" rtlCol="0">
            <a:spAutoFit/>
          </a:bodyPr>
          <a:lstStyle/>
          <a:p>
            <a:r>
              <a:rPr lang="en-US" sz="2200" b="1" dirty="0"/>
              <a:t>P(</a:t>
            </a:r>
            <a:r>
              <a:rPr lang="en-US" sz="2200" b="1" dirty="0">
                <a:solidFill>
                  <a:srgbClr val="FF0000"/>
                </a:solidFill>
              </a:rPr>
              <a:t>spam</a:t>
            </a:r>
            <a:r>
              <a:rPr lang="en-US" sz="2200" b="1" dirty="0"/>
              <a:t>│get money now) = P(get) × P(money) × P(now) × (.6)</a:t>
            </a:r>
          </a:p>
        </p:txBody>
      </p:sp>
      <p:sp>
        <p:nvSpPr>
          <p:cNvPr id="13" name="TextBox 12"/>
          <p:cNvSpPr txBox="1"/>
          <p:nvPr/>
        </p:nvSpPr>
        <p:spPr>
          <a:xfrm>
            <a:off x="2152650" y="3190413"/>
            <a:ext cx="9144000" cy="415498"/>
          </a:xfrm>
          <a:prstGeom prst="rect">
            <a:avLst/>
          </a:prstGeom>
          <a:noFill/>
        </p:spPr>
        <p:txBody>
          <a:bodyPr wrap="square" rtlCol="0">
            <a:spAutoFit/>
          </a:bodyPr>
          <a:lstStyle/>
          <a:p>
            <a:r>
              <a:rPr lang="en-US" sz="2100" b="1" dirty="0"/>
              <a:t>P(</a:t>
            </a:r>
            <a:r>
              <a:rPr lang="en-US" sz="2100" b="1" dirty="0">
                <a:solidFill>
                  <a:srgbClr val="00B050"/>
                </a:solidFill>
              </a:rPr>
              <a:t>not spam</a:t>
            </a:r>
            <a:r>
              <a:rPr lang="en-US" sz="2100" b="1" dirty="0"/>
              <a:t>│get money now) = P(get) × P(money) × P(now) × (.4) </a:t>
            </a:r>
          </a:p>
        </p:txBody>
      </p:sp>
      <p:sp>
        <p:nvSpPr>
          <p:cNvPr id="10" name="TextBox 9"/>
          <p:cNvSpPr txBox="1"/>
          <p:nvPr/>
        </p:nvSpPr>
        <p:spPr>
          <a:xfrm>
            <a:off x="2152650" y="2388633"/>
            <a:ext cx="8661400" cy="430887"/>
          </a:xfrm>
          <a:prstGeom prst="rect">
            <a:avLst/>
          </a:prstGeom>
          <a:noFill/>
        </p:spPr>
        <p:txBody>
          <a:bodyPr wrap="square" rtlCol="0">
            <a:spAutoFit/>
          </a:bodyPr>
          <a:lstStyle/>
          <a:p>
            <a:r>
              <a:rPr lang="en-US" sz="2200" b="1" dirty="0"/>
              <a:t>P(</a:t>
            </a:r>
            <a:r>
              <a:rPr lang="en-US" sz="2200" b="1" dirty="0">
                <a:solidFill>
                  <a:srgbClr val="FF0000"/>
                </a:solidFill>
              </a:rPr>
              <a:t>spam</a:t>
            </a:r>
            <a:r>
              <a:rPr lang="en-US" sz="2200" b="1" dirty="0"/>
              <a:t>│get money now) = P(.167) × P(.278) × P(.111) × (.6) = .0031 </a:t>
            </a:r>
          </a:p>
        </p:txBody>
      </p:sp>
      <p:sp>
        <p:nvSpPr>
          <p:cNvPr id="11" name="TextBox 10"/>
          <p:cNvSpPr txBox="1"/>
          <p:nvPr/>
        </p:nvSpPr>
        <p:spPr>
          <a:xfrm>
            <a:off x="2152650" y="3557712"/>
            <a:ext cx="9144000" cy="415498"/>
          </a:xfrm>
          <a:prstGeom prst="rect">
            <a:avLst/>
          </a:prstGeom>
          <a:noFill/>
        </p:spPr>
        <p:txBody>
          <a:bodyPr wrap="square" rtlCol="0">
            <a:spAutoFit/>
          </a:bodyPr>
          <a:lstStyle/>
          <a:p>
            <a:r>
              <a:rPr lang="en-US" sz="2100" b="1" dirty="0"/>
              <a:t>P(</a:t>
            </a:r>
            <a:r>
              <a:rPr lang="en-US" sz="2100" b="1" dirty="0">
                <a:solidFill>
                  <a:srgbClr val="00B050"/>
                </a:solidFill>
              </a:rPr>
              <a:t>not spam</a:t>
            </a:r>
            <a:r>
              <a:rPr lang="en-US" sz="2100" b="1" dirty="0"/>
              <a:t>│get money now) = P(.077) × P(.077) × P(.077) × (.4) = .0002</a:t>
            </a:r>
          </a:p>
        </p:txBody>
      </p:sp>
      <p:sp>
        <p:nvSpPr>
          <p:cNvPr id="5" name="TextBox 4"/>
          <p:cNvSpPr txBox="1"/>
          <p:nvPr/>
        </p:nvSpPr>
        <p:spPr>
          <a:xfrm>
            <a:off x="2051050" y="4712341"/>
            <a:ext cx="7886700" cy="1384995"/>
          </a:xfrm>
          <a:prstGeom prst="rect">
            <a:avLst/>
          </a:prstGeom>
          <a:noFill/>
        </p:spPr>
        <p:txBody>
          <a:bodyPr wrap="square" rtlCol="0">
            <a:spAutoFit/>
          </a:bodyPr>
          <a:lstStyle/>
          <a:p>
            <a:pPr marL="285750" indent="-285750">
              <a:buFont typeface="Arial" panose="020B0604020202020204" pitchFamily="34" charset="0"/>
              <a:buChar char="•"/>
            </a:pPr>
            <a:r>
              <a:rPr lang="en-US" sz="2800" dirty="0"/>
              <a:t>We calculate the probability of an email containing the words “get money now” in each of the two classes. </a:t>
            </a:r>
          </a:p>
        </p:txBody>
      </p:sp>
    </p:spTree>
    <p:extLst>
      <p:ext uri="{BB962C8B-B14F-4D97-AF65-F5344CB8AC3E}">
        <p14:creationId xmlns:p14="http://schemas.microsoft.com/office/powerpoint/2010/main" val="5971966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78358"/>
            <a:ext cx="7886700" cy="706786"/>
          </a:xfrm>
        </p:spPr>
        <p:txBody>
          <a:bodyPr/>
          <a:lstStyle/>
          <a:p>
            <a:pPr algn="ctr"/>
            <a:r>
              <a:rPr lang="en-US" b="1" dirty="0">
                <a:solidFill>
                  <a:srgbClr val="00B050"/>
                </a:solidFill>
              </a:rPr>
              <a:t>Naive Bayes Classification</a:t>
            </a:r>
          </a:p>
        </p:txBody>
      </p:sp>
      <p:sp>
        <p:nvSpPr>
          <p:cNvPr id="9" name="TextBox 8"/>
          <p:cNvSpPr txBox="1"/>
          <p:nvPr/>
        </p:nvSpPr>
        <p:spPr>
          <a:xfrm>
            <a:off x="2085539" y="1622186"/>
            <a:ext cx="8661400" cy="430887"/>
          </a:xfrm>
          <a:prstGeom prst="rect">
            <a:avLst/>
          </a:prstGeom>
          <a:noFill/>
        </p:spPr>
        <p:txBody>
          <a:bodyPr wrap="square" rtlCol="0">
            <a:spAutoFit/>
          </a:bodyPr>
          <a:lstStyle/>
          <a:p>
            <a:r>
              <a:rPr lang="en-US" sz="2200" b="1" dirty="0"/>
              <a:t>P(</a:t>
            </a:r>
            <a:r>
              <a:rPr lang="en-US" sz="2200" b="1" dirty="0">
                <a:solidFill>
                  <a:srgbClr val="FF0000"/>
                </a:solidFill>
              </a:rPr>
              <a:t>spam</a:t>
            </a:r>
            <a:r>
              <a:rPr lang="en-US" sz="2200" b="1" dirty="0"/>
              <a:t>│get money now) = P(get) × P(money) × P(now) × (.6)</a:t>
            </a:r>
          </a:p>
        </p:txBody>
      </p:sp>
      <p:sp>
        <p:nvSpPr>
          <p:cNvPr id="13" name="TextBox 12"/>
          <p:cNvSpPr txBox="1"/>
          <p:nvPr/>
        </p:nvSpPr>
        <p:spPr>
          <a:xfrm>
            <a:off x="2038786" y="2774879"/>
            <a:ext cx="9144000" cy="415498"/>
          </a:xfrm>
          <a:prstGeom prst="rect">
            <a:avLst/>
          </a:prstGeom>
          <a:noFill/>
        </p:spPr>
        <p:txBody>
          <a:bodyPr wrap="square" rtlCol="0">
            <a:spAutoFit/>
          </a:bodyPr>
          <a:lstStyle/>
          <a:p>
            <a:r>
              <a:rPr lang="en-US" sz="2100" b="1" dirty="0"/>
              <a:t>P(</a:t>
            </a:r>
            <a:r>
              <a:rPr lang="en-US" sz="2100" b="1" dirty="0">
                <a:solidFill>
                  <a:srgbClr val="00B050"/>
                </a:solidFill>
              </a:rPr>
              <a:t>not spam</a:t>
            </a:r>
            <a:r>
              <a:rPr lang="en-US" sz="2100" b="1" dirty="0"/>
              <a:t>│get money now) = P(get) × P(money) × P(now) × (.4) </a:t>
            </a:r>
          </a:p>
        </p:txBody>
      </p:sp>
      <p:sp>
        <p:nvSpPr>
          <p:cNvPr id="12" name="Oval 11"/>
          <p:cNvSpPr/>
          <p:nvPr/>
        </p:nvSpPr>
        <p:spPr>
          <a:xfrm>
            <a:off x="9111814" y="1983342"/>
            <a:ext cx="1041400" cy="54509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2085539" y="2027816"/>
            <a:ext cx="8661400" cy="430887"/>
          </a:xfrm>
          <a:prstGeom prst="rect">
            <a:avLst/>
          </a:prstGeom>
          <a:noFill/>
        </p:spPr>
        <p:txBody>
          <a:bodyPr wrap="square" rtlCol="0">
            <a:spAutoFit/>
          </a:bodyPr>
          <a:lstStyle/>
          <a:p>
            <a:r>
              <a:rPr lang="en-US" sz="2200" b="1" dirty="0"/>
              <a:t>P(</a:t>
            </a:r>
            <a:r>
              <a:rPr lang="en-US" sz="2200" b="1" dirty="0">
                <a:solidFill>
                  <a:srgbClr val="FF0000"/>
                </a:solidFill>
              </a:rPr>
              <a:t>spam</a:t>
            </a:r>
            <a:r>
              <a:rPr lang="en-US" sz="2200" b="1" dirty="0"/>
              <a:t>│get money now) = P(.167) × P(.278) × P(.111) × (.6) = .0031 </a:t>
            </a:r>
          </a:p>
        </p:txBody>
      </p:sp>
      <p:sp>
        <p:nvSpPr>
          <p:cNvPr id="11" name="TextBox 10"/>
          <p:cNvSpPr txBox="1"/>
          <p:nvPr/>
        </p:nvSpPr>
        <p:spPr>
          <a:xfrm>
            <a:off x="2038786" y="3142178"/>
            <a:ext cx="9144000" cy="415498"/>
          </a:xfrm>
          <a:prstGeom prst="rect">
            <a:avLst/>
          </a:prstGeom>
          <a:noFill/>
        </p:spPr>
        <p:txBody>
          <a:bodyPr wrap="square" rtlCol="0">
            <a:spAutoFit/>
          </a:bodyPr>
          <a:lstStyle/>
          <a:p>
            <a:r>
              <a:rPr lang="en-US" sz="2100" b="1" dirty="0"/>
              <a:t>P(</a:t>
            </a:r>
            <a:r>
              <a:rPr lang="en-US" sz="2100" b="1" dirty="0">
                <a:solidFill>
                  <a:srgbClr val="00B050"/>
                </a:solidFill>
              </a:rPr>
              <a:t>not spam</a:t>
            </a:r>
            <a:r>
              <a:rPr lang="en-US" sz="2100" b="1" dirty="0"/>
              <a:t>│get money now) = P(.077) × P(.077) × P(.077) × (.4) = .0002</a:t>
            </a:r>
          </a:p>
        </p:txBody>
      </p:sp>
      <p:sp>
        <p:nvSpPr>
          <p:cNvPr id="3" name="TextBox 2"/>
          <p:cNvSpPr txBox="1"/>
          <p:nvPr/>
        </p:nvSpPr>
        <p:spPr>
          <a:xfrm>
            <a:off x="1980764" y="4004949"/>
            <a:ext cx="7797800" cy="2523768"/>
          </a:xfrm>
          <a:prstGeom prst="rect">
            <a:avLst/>
          </a:prstGeom>
          <a:noFill/>
        </p:spPr>
        <p:txBody>
          <a:bodyPr wrap="square" rtlCol="0">
            <a:spAutoFit/>
          </a:bodyPr>
          <a:lstStyle/>
          <a:p>
            <a:pPr marL="285750" indent="-285750">
              <a:buFont typeface="Arial" panose="020B0604020202020204" pitchFamily="34" charset="0"/>
              <a:buChar char="•"/>
            </a:pPr>
            <a:r>
              <a:rPr lang="en-US" sz="2800" dirty="0"/>
              <a:t>A higher value indicates a higher probability. In this case, there is a higher probability of these words occurring in an email that is spam. The classifier would therefore label the email as spam. </a:t>
            </a:r>
          </a:p>
          <a:p>
            <a:endParaRPr lang="en-US" dirty="0"/>
          </a:p>
        </p:txBody>
      </p:sp>
    </p:spTree>
    <p:extLst>
      <p:ext uri="{BB962C8B-B14F-4D97-AF65-F5344CB8AC3E}">
        <p14:creationId xmlns:p14="http://schemas.microsoft.com/office/powerpoint/2010/main" val="33490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76872B-516C-46E6-BA29-DE23A2CB71FA}"/>
              </a:ext>
            </a:extLst>
          </p:cNvPr>
          <p:cNvSpPr>
            <a:spLocks noGrp="1"/>
          </p:cNvSpPr>
          <p:nvPr>
            <p:ph type="title"/>
          </p:nvPr>
        </p:nvSpPr>
        <p:spPr>
          <a:xfrm>
            <a:off x="1438710" y="618687"/>
            <a:ext cx="9735425" cy="757106"/>
          </a:xfrm>
        </p:spPr>
        <p:txBody>
          <a:bodyPr/>
          <a:lstStyle/>
          <a:p>
            <a:pPr algn="ctr"/>
            <a:r>
              <a:rPr lang="en-US" dirty="0">
                <a:solidFill>
                  <a:srgbClr val="00B050"/>
                </a:solidFill>
              </a:rPr>
              <a:t>Supervised learning</a:t>
            </a:r>
            <a:endParaRPr lang="ru-RU" dirty="0"/>
          </a:p>
        </p:txBody>
      </p:sp>
      <p:sp>
        <p:nvSpPr>
          <p:cNvPr id="3" name="Объект 2">
            <a:extLst>
              <a:ext uri="{FF2B5EF4-FFF2-40B4-BE49-F238E27FC236}">
                <a16:creationId xmlns:a16="http://schemas.microsoft.com/office/drawing/2014/main" id="{59A6EAD2-C65A-46F6-918A-A58720D701B6}"/>
              </a:ext>
            </a:extLst>
          </p:cNvPr>
          <p:cNvSpPr>
            <a:spLocks noGrp="1"/>
          </p:cNvSpPr>
          <p:nvPr>
            <p:ph idx="1"/>
          </p:nvPr>
        </p:nvSpPr>
        <p:spPr>
          <a:xfrm>
            <a:off x="1287708" y="1629911"/>
            <a:ext cx="10037427" cy="4074603"/>
          </a:xfrm>
        </p:spPr>
        <p:txBody>
          <a:bodyPr>
            <a:noAutofit/>
          </a:bodyPr>
          <a:lstStyle/>
          <a:p>
            <a:pPr algn="l"/>
            <a:r>
              <a:rPr lang="en-US" sz="2400" b="0" u="none" strike="noStrike" baseline="0" dirty="0">
                <a:solidFill>
                  <a:srgbClr val="FFC000"/>
                </a:solidFill>
                <a:latin typeface="HhjgnyNfgwmrQqcxywUtopiaStd-Italic"/>
              </a:rPr>
              <a:t>Tuning</a:t>
            </a:r>
            <a:r>
              <a:rPr lang="en-US" sz="2400" b="0" i="0" u="none" strike="noStrike" baseline="0" dirty="0">
                <a:latin typeface="SxdcwpNxvrklCffxdcUtopiaStd-Regular"/>
              </a:rPr>
              <a:t>, also known as </a:t>
            </a:r>
            <a:r>
              <a:rPr lang="en-US" sz="2400" b="0" i="1" u="none" strike="noStrike" baseline="0" dirty="0">
                <a:latin typeface="HhjgnyNfgwmrQqcxywUtopiaStd-Italic"/>
              </a:rPr>
              <a:t>hyperparameter tuning </a:t>
            </a:r>
            <a:r>
              <a:rPr lang="en-US" sz="2400" b="0" i="0" u="none" strike="noStrike" baseline="0" dirty="0">
                <a:latin typeface="SxdcwpNxvrklCffxdcUtopiaStd-Regular"/>
              </a:rPr>
              <a:t>or </a:t>
            </a:r>
            <a:r>
              <a:rPr lang="en-US" sz="2400" b="0" i="1" u="none" strike="noStrike" baseline="0" dirty="0">
                <a:latin typeface="HhjgnyNfgwmrQqcxywUtopiaStd-Italic"/>
              </a:rPr>
              <a:t>optimization</a:t>
            </a:r>
            <a:r>
              <a:rPr lang="en-US" sz="2400" b="0" i="0" u="none" strike="noStrike" baseline="0" dirty="0">
                <a:latin typeface="SxdcwpNxvrklCffxdcUtopiaStd-Regular"/>
              </a:rPr>
              <a:t>, is where we focus on trying to optimize a model to maximize its prediction power and reduce errors. Each model is at heart a mathematical function with several parameters that determine model complexity, learning capability, and so on.</a:t>
            </a:r>
          </a:p>
          <a:p>
            <a:pPr algn="l"/>
            <a:r>
              <a:rPr lang="en-US" sz="2400" b="0" i="0" u="none" strike="noStrike" baseline="0" dirty="0">
                <a:latin typeface="SxdcwpNxvrklCffxdcUtopiaStd-Regular"/>
              </a:rPr>
              <a:t>These are known as hyperparameters because they cannot be learned directly from data and must be set prior to running and training the model. Hence, the process of choosing an optimal set of model hyperparameters such that the performance of the model yields good prediction accuracy is known as </a:t>
            </a:r>
            <a:r>
              <a:rPr lang="en-US" sz="2400" b="0" i="1" u="none" strike="noStrike" baseline="0" dirty="0">
                <a:latin typeface="HhjgnyNfgwmrQqcxywUtopiaStd-Italic"/>
              </a:rPr>
              <a:t>model tuning</a:t>
            </a:r>
            <a:r>
              <a:rPr lang="en-US" sz="2400" b="0" i="0" u="none" strike="noStrike" baseline="0" dirty="0">
                <a:latin typeface="SxdcwpNxvrklCffxdcUtopiaStd-Regular"/>
              </a:rPr>
              <a:t>, and we can carry it out in various ways, including randomized search and grid search. </a:t>
            </a:r>
          </a:p>
        </p:txBody>
      </p:sp>
    </p:spTree>
    <p:extLst>
      <p:ext uri="{BB962C8B-B14F-4D97-AF65-F5344CB8AC3E}">
        <p14:creationId xmlns:p14="http://schemas.microsoft.com/office/powerpoint/2010/main" val="3744476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886" y="381335"/>
            <a:ext cx="8247413" cy="834991"/>
          </a:xfrm>
        </p:spPr>
        <p:txBody>
          <a:bodyPr/>
          <a:lstStyle/>
          <a:p>
            <a:pPr algn="ctr"/>
            <a:r>
              <a:rPr lang="en-US" b="1" dirty="0">
                <a:solidFill>
                  <a:srgbClr val="00B050"/>
                </a:solidFill>
              </a:rPr>
              <a:t>Text classification</a:t>
            </a:r>
          </a:p>
        </p:txBody>
      </p:sp>
      <p:sp>
        <p:nvSpPr>
          <p:cNvPr id="5" name="TextBox 4"/>
          <p:cNvSpPr txBox="1"/>
          <p:nvPr/>
        </p:nvSpPr>
        <p:spPr>
          <a:xfrm>
            <a:off x="1587612" y="1515062"/>
            <a:ext cx="9045049" cy="1354217"/>
          </a:xfrm>
          <a:prstGeom prst="rect">
            <a:avLst/>
          </a:prstGeom>
          <a:noFill/>
        </p:spPr>
        <p:txBody>
          <a:bodyPr wrap="square" rtlCol="0">
            <a:spAutoFit/>
          </a:bodyPr>
          <a:lstStyle/>
          <a:p>
            <a:pPr marL="457200" indent="-457200">
              <a:buFont typeface="Arial" panose="020B0604020202020204" pitchFamily="34" charset="0"/>
              <a:buChar char="•"/>
            </a:pPr>
            <a:r>
              <a:rPr lang="en-US" sz="2800" dirty="0"/>
              <a:t>Text classification is the process of assigning a labeled category, known as a class, to text.</a:t>
            </a:r>
          </a:p>
          <a:p>
            <a:pPr marL="457200" indent="-457200">
              <a:buFont typeface="Arial" panose="020B0604020202020204" pitchFamily="34" charset="0"/>
              <a:buChar char="•"/>
            </a:pPr>
            <a:endParaRPr lang="en-US" sz="2600" dirty="0"/>
          </a:p>
        </p:txBody>
      </p:sp>
      <p:sp>
        <p:nvSpPr>
          <p:cNvPr id="9" name="Rectangle 8"/>
          <p:cNvSpPr/>
          <p:nvPr/>
        </p:nvSpPr>
        <p:spPr>
          <a:xfrm>
            <a:off x="4206648" y="4929107"/>
            <a:ext cx="1277688" cy="1312516"/>
          </a:xfrm>
          <a:prstGeom prst="rect">
            <a:avLst/>
          </a:prstGeom>
          <a:solidFill>
            <a:srgbClr val="FFFFCC"/>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4327362" y="5209190"/>
            <a:ext cx="1530875" cy="769441"/>
          </a:xfrm>
          <a:prstGeom prst="rect">
            <a:avLst/>
          </a:prstGeom>
          <a:noFill/>
        </p:spPr>
        <p:txBody>
          <a:bodyPr wrap="square" rtlCol="0">
            <a:spAutoFit/>
          </a:bodyPr>
          <a:lstStyle/>
          <a:p>
            <a:r>
              <a:rPr lang="en-US" sz="2200" dirty="0">
                <a:latin typeface="+mj-lt"/>
                <a:cs typeface="Courier New" panose="02070309020205020404" pitchFamily="49" charset="0"/>
              </a:rPr>
              <a:t>Business Article</a:t>
            </a:r>
          </a:p>
        </p:txBody>
      </p:sp>
      <p:sp>
        <p:nvSpPr>
          <p:cNvPr id="17" name="TextBox 16"/>
          <p:cNvSpPr txBox="1"/>
          <p:nvPr/>
        </p:nvSpPr>
        <p:spPr>
          <a:xfrm>
            <a:off x="5918160" y="4714844"/>
            <a:ext cx="1677342" cy="430887"/>
          </a:xfrm>
          <a:prstGeom prst="rect">
            <a:avLst/>
          </a:prstGeom>
          <a:noFill/>
        </p:spPr>
        <p:txBody>
          <a:bodyPr wrap="square" rtlCol="0">
            <a:spAutoFit/>
          </a:bodyPr>
          <a:lstStyle/>
          <a:p>
            <a:r>
              <a:rPr lang="en-US" sz="2200" b="1" dirty="0"/>
              <a:t>Accounting</a:t>
            </a:r>
          </a:p>
        </p:txBody>
      </p:sp>
      <p:sp>
        <p:nvSpPr>
          <p:cNvPr id="19" name="TextBox 18"/>
          <p:cNvSpPr txBox="1"/>
          <p:nvPr/>
        </p:nvSpPr>
        <p:spPr>
          <a:xfrm>
            <a:off x="5905550" y="5130518"/>
            <a:ext cx="1130300" cy="430887"/>
          </a:xfrm>
          <a:prstGeom prst="rect">
            <a:avLst/>
          </a:prstGeom>
          <a:noFill/>
        </p:spPr>
        <p:txBody>
          <a:bodyPr wrap="square" rtlCol="0">
            <a:spAutoFit/>
          </a:bodyPr>
          <a:lstStyle/>
          <a:p>
            <a:r>
              <a:rPr lang="en-US" sz="2200" b="1" dirty="0"/>
              <a:t>Finance</a:t>
            </a:r>
          </a:p>
        </p:txBody>
      </p:sp>
      <p:sp>
        <p:nvSpPr>
          <p:cNvPr id="20" name="TextBox 19"/>
          <p:cNvSpPr txBox="1"/>
          <p:nvPr/>
        </p:nvSpPr>
        <p:spPr>
          <a:xfrm>
            <a:off x="5890592" y="5977079"/>
            <a:ext cx="1655423" cy="430887"/>
          </a:xfrm>
          <a:prstGeom prst="rect">
            <a:avLst/>
          </a:prstGeom>
          <a:noFill/>
        </p:spPr>
        <p:txBody>
          <a:bodyPr wrap="square" rtlCol="0">
            <a:spAutoFit/>
          </a:bodyPr>
          <a:lstStyle/>
          <a:p>
            <a:r>
              <a:rPr lang="en-US" sz="2200" b="1" dirty="0"/>
              <a:t>Marketing</a:t>
            </a:r>
          </a:p>
        </p:txBody>
      </p:sp>
      <p:sp>
        <p:nvSpPr>
          <p:cNvPr id="21" name="TextBox 20"/>
          <p:cNvSpPr txBox="1"/>
          <p:nvPr/>
        </p:nvSpPr>
        <p:spPr>
          <a:xfrm>
            <a:off x="5890592" y="5561405"/>
            <a:ext cx="1492249" cy="430887"/>
          </a:xfrm>
          <a:prstGeom prst="rect">
            <a:avLst/>
          </a:prstGeom>
          <a:noFill/>
        </p:spPr>
        <p:txBody>
          <a:bodyPr wrap="square" rtlCol="0">
            <a:spAutoFit/>
          </a:bodyPr>
          <a:lstStyle/>
          <a:p>
            <a:r>
              <a:rPr lang="en-US" sz="2200" b="1" dirty="0"/>
              <a:t>Economics</a:t>
            </a:r>
          </a:p>
        </p:txBody>
      </p:sp>
      <p:sp>
        <p:nvSpPr>
          <p:cNvPr id="22" name="TextBox 21"/>
          <p:cNvSpPr txBox="1"/>
          <p:nvPr/>
        </p:nvSpPr>
        <p:spPr>
          <a:xfrm>
            <a:off x="1972533" y="4066297"/>
            <a:ext cx="1389063" cy="369332"/>
          </a:xfrm>
          <a:prstGeom prst="rect">
            <a:avLst/>
          </a:prstGeom>
          <a:noFill/>
        </p:spPr>
        <p:txBody>
          <a:bodyPr wrap="square" rtlCol="0">
            <a:spAutoFit/>
          </a:bodyPr>
          <a:lstStyle/>
          <a:p>
            <a:r>
              <a:rPr lang="en-US" dirty="0"/>
              <a:t>Email</a:t>
            </a:r>
          </a:p>
        </p:txBody>
      </p:sp>
      <p:sp>
        <p:nvSpPr>
          <p:cNvPr id="23" name="Rectangle 22"/>
          <p:cNvSpPr/>
          <p:nvPr/>
        </p:nvSpPr>
        <p:spPr>
          <a:xfrm>
            <a:off x="1838091" y="3769297"/>
            <a:ext cx="889218" cy="963332"/>
          </a:xfrm>
          <a:prstGeom prst="rect">
            <a:avLst/>
          </a:prstGeom>
          <a:solidFill>
            <a:srgbClr val="FFFFCC"/>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p:cNvSpPr txBox="1"/>
          <p:nvPr/>
        </p:nvSpPr>
        <p:spPr>
          <a:xfrm>
            <a:off x="1814116" y="4003006"/>
            <a:ext cx="1051539" cy="430887"/>
          </a:xfrm>
          <a:prstGeom prst="rect">
            <a:avLst/>
          </a:prstGeom>
          <a:noFill/>
        </p:spPr>
        <p:txBody>
          <a:bodyPr wrap="square" rtlCol="0">
            <a:spAutoFit/>
          </a:bodyPr>
          <a:lstStyle/>
          <a:p>
            <a:r>
              <a:rPr lang="en-US" sz="2200" dirty="0">
                <a:latin typeface="+mj-lt"/>
                <a:cs typeface="Courier New" panose="02070309020205020404" pitchFamily="49" charset="0"/>
              </a:rPr>
              <a:t>Email</a:t>
            </a:r>
          </a:p>
        </p:txBody>
      </p:sp>
      <p:sp>
        <p:nvSpPr>
          <p:cNvPr id="27" name="TextBox 26"/>
          <p:cNvSpPr txBox="1"/>
          <p:nvPr/>
        </p:nvSpPr>
        <p:spPr>
          <a:xfrm>
            <a:off x="3113436" y="3757924"/>
            <a:ext cx="1247253" cy="430887"/>
          </a:xfrm>
          <a:prstGeom prst="rect">
            <a:avLst/>
          </a:prstGeom>
          <a:noFill/>
        </p:spPr>
        <p:txBody>
          <a:bodyPr wrap="square" rtlCol="0">
            <a:spAutoFit/>
          </a:bodyPr>
          <a:lstStyle/>
          <a:p>
            <a:r>
              <a:rPr lang="en-US" sz="2200" b="1" dirty="0"/>
              <a:t>Spam</a:t>
            </a:r>
          </a:p>
        </p:txBody>
      </p:sp>
      <p:sp>
        <p:nvSpPr>
          <p:cNvPr id="29" name="TextBox 28"/>
          <p:cNvSpPr txBox="1"/>
          <p:nvPr/>
        </p:nvSpPr>
        <p:spPr>
          <a:xfrm>
            <a:off x="3036389" y="4243814"/>
            <a:ext cx="1432828" cy="430887"/>
          </a:xfrm>
          <a:prstGeom prst="rect">
            <a:avLst/>
          </a:prstGeom>
          <a:noFill/>
        </p:spPr>
        <p:txBody>
          <a:bodyPr wrap="none" rtlCol="0">
            <a:spAutoFit/>
          </a:bodyPr>
          <a:lstStyle/>
          <a:p>
            <a:r>
              <a:rPr lang="en-US" sz="2200" b="1" dirty="0"/>
              <a:t> Not Spam</a:t>
            </a:r>
          </a:p>
        </p:txBody>
      </p:sp>
      <p:sp>
        <p:nvSpPr>
          <p:cNvPr id="50" name="Rectangle 49"/>
          <p:cNvSpPr/>
          <p:nvPr/>
        </p:nvSpPr>
        <p:spPr>
          <a:xfrm>
            <a:off x="7480030" y="3429000"/>
            <a:ext cx="1129390" cy="108578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latin typeface="+mj-lt"/>
                <a:cs typeface="Courier New" panose="02070309020205020404" pitchFamily="49" charset="0"/>
              </a:rPr>
              <a:t>Product Review</a:t>
            </a:r>
          </a:p>
        </p:txBody>
      </p:sp>
      <p:sp>
        <p:nvSpPr>
          <p:cNvPr id="51" name="TextBox 50"/>
          <p:cNvSpPr txBox="1"/>
          <p:nvPr/>
        </p:nvSpPr>
        <p:spPr>
          <a:xfrm>
            <a:off x="8861804" y="3403274"/>
            <a:ext cx="1579652" cy="430887"/>
          </a:xfrm>
          <a:prstGeom prst="rect">
            <a:avLst/>
          </a:prstGeom>
          <a:noFill/>
        </p:spPr>
        <p:txBody>
          <a:bodyPr wrap="square" rtlCol="0">
            <a:spAutoFit/>
          </a:bodyPr>
          <a:lstStyle/>
          <a:p>
            <a:r>
              <a:rPr lang="en-US" sz="2200" b="1" dirty="0"/>
              <a:t>Positive</a:t>
            </a:r>
          </a:p>
        </p:txBody>
      </p:sp>
      <p:sp>
        <p:nvSpPr>
          <p:cNvPr id="52" name="TextBox 51"/>
          <p:cNvSpPr txBox="1"/>
          <p:nvPr/>
        </p:nvSpPr>
        <p:spPr>
          <a:xfrm>
            <a:off x="8837424" y="3893482"/>
            <a:ext cx="1324876" cy="430887"/>
          </a:xfrm>
          <a:prstGeom prst="rect">
            <a:avLst/>
          </a:prstGeom>
          <a:noFill/>
        </p:spPr>
        <p:txBody>
          <a:bodyPr wrap="square" rtlCol="0">
            <a:spAutoFit/>
          </a:bodyPr>
          <a:lstStyle/>
          <a:p>
            <a:r>
              <a:rPr lang="en-US" sz="2200" b="1" dirty="0"/>
              <a:t>Negative</a:t>
            </a:r>
          </a:p>
        </p:txBody>
      </p:sp>
      <p:cxnSp>
        <p:nvCxnSpPr>
          <p:cNvPr id="6" name="Straight Connector 5"/>
          <p:cNvCxnSpPr/>
          <p:nvPr/>
        </p:nvCxnSpPr>
        <p:spPr>
          <a:xfrm>
            <a:off x="5744328" y="4916381"/>
            <a:ext cx="0" cy="1355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731629" y="4929107"/>
            <a:ext cx="179801"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751274" y="5345960"/>
            <a:ext cx="15458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763578" y="5815930"/>
            <a:ext cx="154582"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5744237" y="6265095"/>
            <a:ext cx="15458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484336" y="5638347"/>
            <a:ext cx="2472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8609421" y="3864937"/>
            <a:ext cx="18250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8791930" y="3609504"/>
            <a:ext cx="5527" cy="4994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51" idx="1"/>
            <a:endCxn id="51" idx="1"/>
          </p:cNvCxnSpPr>
          <p:nvPr/>
        </p:nvCxnSpPr>
        <p:spPr>
          <a:xfrm>
            <a:off x="8861804" y="3618717"/>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51" idx="1"/>
            <a:endCxn id="51" idx="1"/>
          </p:cNvCxnSpPr>
          <p:nvPr/>
        </p:nvCxnSpPr>
        <p:spPr>
          <a:xfrm>
            <a:off x="8861804" y="3618717"/>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8791929" y="3609503"/>
            <a:ext cx="1001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8791929" y="4108924"/>
            <a:ext cx="1001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2806858" y="4242413"/>
            <a:ext cx="196436" cy="14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3003294" y="3989376"/>
            <a:ext cx="0" cy="4698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003295" y="4459256"/>
            <a:ext cx="16862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a:off x="3003295" y="3989375"/>
            <a:ext cx="16862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TextBox 143"/>
          <p:cNvSpPr txBox="1"/>
          <p:nvPr/>
        </p:nvSpPr>
        <p:spPr>
          <a:xfrm>
            <a:off x="3241683" y="3429000"/>
            <a:ext cx="977534" cy="400110"/>
          </a:xfrm>
          <a:prstGeom prst="rect">
            <a:avLst/>
          </a:prstGeom>
          <a:noFill/>
        </p:spPr>
        <p:txBody>
          <a:bodyPr wrap="square" rtlCol="0">
            <a:spAutoFit/>
          </a:bodyPr>
          <a:lstStyle/>
          <a:p>
            <a:r>
              <a:rPr lang="en-US" sz="2000" u="sng" dirty="0"/>
              <a:t>Class</a:t>
            </a:r>
          </a:p>
        </p:txBody>
      </p:sp>
      <p:sp>
        <p:nvSpPr>
          <p:cNvPr id="145" name="TextBox 144"/>
          <p:cNvSpPr txBox="1"/>
          <p:nvPr/>
        </p:nvSpPr>
        <p:spPr>
          <a:xfrm>
            <a:off x="9031503" y="3049755"/>
            <a:ext cx="977534" cy="400110"/>
          </a:xfrm>
          <a:prstGeom prst="rect">
            <a:avLst/>
          </a:prstGeom>
          <a:noFill/>
        </p:spPr>
        <p:txBody>
          <a:bodyPr wrap="square" rtlCol="0">
            <a:spAutoFit/>
          </a:bodyPr>
          <a:lstStyle/>
          <a:p>
            <a:r>
              <a:rPr lang="en-US" sz="2000" u="sng" dirty="0"/>
              <a:t>Class</a:t>
            </a:r>
          </a:p>
        </p:txBody>
      </p:sp>
      <p:sp>
        <p:nvSpPr>
          <p:cNvPr id="146" name="TextBox 145"/>
          <p:cNvSpPr txBox="1"/>
          <p:nvPr/>
        </p:nvSpPr>
        <p:spPr>
          <a:xfrm>
            <a:off x="5976844" y="4314733"/>
            <a:ext cx="977534" cy="400110"/>
          </a:xfrm>
          <a:prstGeom prst="rect">
            <a:avLst/>
          </a:prstGeom>
          <a:noFill/>
        </p:spPr>
        <p:txBody>
          <a:bodyPr wrap="square" rtlCol="0">
            <a:spAutoFit/>
          </a:bodyPr>
          <a:lstStyle/>
          <a:p>
            <a:r>
              <a:rPr lang="en-US" sz="2000" u="sng" dirty="0"/>
              <a:t>Class</a:t>
            </a:r>
          </a:p>
        </p:txBody>
      </p:sp>
    </p:spTree>
    <p:extLst>
      <p:ext uri="{BB962C8B-B14F-4D97-AF65-F5344CB8AC3E}">
        <p14:creationId xmlns:p14="http://schemas.microsoft.com/office/powerpoint/2010/main" val="22812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22664"/>
            <a:ext cx="7886700" cy="784684"/>
          </a:xfrm>
        </p:spPr>
        <p:txBody>
          <a:bodyPr/>
          <a:lstStyle/>
          <a:p>
            <a:pPr algn="ctr"/>
            <a:r>
              <a:rPr lang="en-US" b="1" dirty="0">
                <a:solidFill>
                  <a:srgbClr val="00B050"/>
                </a:solidFill>
              </a:rPr>
              <a:t>Machine Learning</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2781300" y="3351480"/>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6" name="TextBox 5"/>
          <p:cNvSpPr txBox="1"/>
          <p:nvPr/>
        </p:nvSpPr>
        <p:spPr>
          <a:xfrm>
            <a:off x="1746249" y="1481737"/>
            <a:ext cx="9251717" cy="3831818"/>
          </a:xfrm>
          <a:prstGeom prst="rect">
            <a:avLst/>
          </a:prstGeom>
          <a:noFill/>
        </p:spPr>
        <p:txBody>
          <a:bodyPr wrap="square" rtlCol="0">
            <a:spAutoFit/>
          </a:bodyPr>
          <a:lstStyle/>
          <a:p>
            <a:pPr marL="457200" indent="-457200">
              <a:buFont typeface="Arial" panose="020B0604020202020204" pitchFamily="34" charset="0"/>
              <a:buChar char="•"/>
            </a:pPr>
            <a:r>
              <a:rPr lang="en-US" sz="2700" dirty="0"/>
              <a:t>We have more text data than ever before.</a:t>
            </a:r>
          </a:p>
          <a:p>
            <a:endParaRPr lang="en-US" sz="2700" dirty="0"/>
          </a:p>
          <a:p>
            <a:pPr marL="457200" indent="-457200">
              <a:buFont typeface="Arial" panose="020B0604020202020204" pitchFamily="34" charset="0"/>
              <a:buChar char="•"/>
            </a:pPr>
            <a:r>
              <a:rPr lang="en-US" sz="2700" dirty="0"/>
              <a:t>Programming a rules-based system for text classification (using a series of IF-THEN statements) could require hundreds of rules. This process only works well if you know all the situations under which decisions can be made.</a:t>
            </a:r>
            <a:br>
              <a:rPr lang="en-US" sz="2700" dirty="0"/>
            </a:br>
            <a:endParaRPr lang="en-US" sz="2700" dirty="0"/>
          </a:p>
          <a:p>
            <a:pPr marL="457200" indent="-457200">
              <a:buFont typeface="Arial" panose="020B0604020202020204" pitchFamily="34" charset="0"/>
              <a:buChar char="•"/>
            </a:pPr>
            <a:r>
              <a:rPr lang="en-US" sz="2700" dirty="0"/>
              <a:t>For large data sets, machine learning systems are often very efficient at classifying text. </a:t>
            </a:r>
            <a:endParaRPr lang="en-US" sz="2800" dirty="0"/>
          </a:p>
        </p:txBody>
      </p:sp>
    </p:spTree>
    <p:extLst>
      <p:ext uri="{BB962C8B-B14F-4D97-AF65-F5344CB8AC3E}">
        <p14:creationId xmlns:p14="http://schemas.microsoft.com/office/powerpoint/2010/main" val="976549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49" y="502423"/>
            <a:ext cx="8476201" cy="880177"/>
          </a:xfrm>
        </p:spPr>
        <p:txBody>
          <a:bodyPr/>
          <a:lstStyle/>
          <a:p>
            <a:pPr algn="ctr"/>
            <a:r>
              <a:rPr lang="en-US" b="1" dirty="0">
                <a:solidFill>
                  <a:srgbClr val="00B050"/>
                </a:solidFill>
              </a:rPr>
              <a:t>Overview of Machine Learning</a:t>
            </a:r>
          </a:p>
        </p:txBody>
      </p:sp>
      <p:sp>
        <p:nvSpPr>
          <p:cNvPr id="3" name="Content Placeholder 2"/>
          <p:cNvSpPr>
            <a:spLocks noGrp="1"/>
          </p:cNvSpPr>
          <p:nvPr>
            <p:ph idx="1"/>
          </p:nvPr>
        </p:nvSpPr>
        <p:spPr>
          <a:xfrm>
            <a:off x="2152650" y="1490775"/>
            <a:ext cx="7886700" cy="3984625"/>
          </a:xfrm>
        </p:spPr>
        <p:txBody>
          <a:bodyPr>
            <a:noAutofit/>
          </a:bodyPr>
          <a:lstStyle/>
          <a:p>
            <a:pPr marL="0" indent="0">
              <a:buNone/>
            </a:pPr>
            <a:br>
              <a:rPr lang="en-US" dirty="0"/>
            </a:br>
            <a:endParaRPr lang="en-US" dirty="0"/>
          </a:p>
        </p:txBody>
      </p:sp>
      <p:sp>
        <p:nvSpPr>
          <p:cNvPr id="5" name="TextBox 4"/>
          <p:cNvSpPr txBox="1"/>
          <p:nvPr/>
        </p:nvSpPr>
        <p:spPr>
          <a:xfrm>
            <a:off x="2781300" y="3351480"/>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6" name="TextBox 5"/>
          <p:cNvSpPr txBox="1"/>
          <p:nvPr/>
        </p:nvSpPr>
        <p:spPr>
          <a:xfrm>
            <a:off x="1746249" y="1827986"/>
            <a:ext cx="8983269" cy="2677656"/>
          </a:xfrm>
          <a:prstGeom prst="rect">
            <a:avLst/>
          </a:prstGeom>
          <a:noFill/>
        </p:spPr>
        <p:txBody>
          <a:bodyPr wrap="square" rtlCol="0">
            <a:spAutoFit/>
          </a:bodyPr>
          <a:lstStyle/>
          <a:p>
            <a:pPr marL="457200" indent="-457200">
              <a:buFont typeface="Arial" panose="020B0604020202020204" pitchFamily="34" charset="0"/>
              <a:buChar char="•"/>
            </a:pPr>
            <a:r>
              <a:rPr lang="en-US" sz="2800" dirty="0"/>
              <a:t>Machine learning uses statistical techniques, allowing computers to "learn“ from data to identify patterns and make predictions without being explicitly programmed.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Machine learning can be supervised, unsupervised, semi-supervised, or reinforced. </a:t>
            </a:r>
          </a:p>
        </p:txBody>
      </p:sp>
    </p:spTree>
    <p:extLst>
      <p:ext uri="{BB962C8B-B14F-4D97-AF65-F5344CB8AC3E}">
        <p14:creationId xmlns:p14="http://schemas.microsoft.com/office/powerpoint/2010/main" val="945055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606327"/>
            <a:ext cx="8473384" cy="836579"/>
          </a:xfrm>
        </p:spPr>
        <p:txBody>
          <a:bodyPr/>
          <a:lstStyle/>
          <a:p>
            <a:pPr algn="ctr"/>
            <a:r>
              <a:rPr lang="en-US" b="1" dirty="0">
                <a:solidFill>
                  <a:srgbClr val="00B050"/>
                </a:solidFill>
              </a:rPr>
              <a:t>Supervised or Unsupervised </a:t>
            </a:r>
          </a:p>
        </p:txBody>
      </p:sp>
      <p:sp>
        <p:nvSpPr>
          <p:cNvPr id="5" name="TextBox 4"/>
          <p:cNvSpPr txBox="1"/>
          <p:nvPr/>
        </p:nvSpPr>
        <p:spPr>
          <a:xfrm>
            <a:off x="2961584" y="2416487"/>
            <a:ext cx="7664450" cy="923330"/>
          </a:xfrm>
          <a:prstGeom prst="rect">
            <a:avLst/>
          </a:prstGeom>
          <a:noFill/>
        </p:spPr>
        <p:txBody>
          <a:bodyPr wrap="square" rtlCol="0">
            <a:spAutoFit/>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endParaRPr lang="en-US" sz="2600" dirty="0"/>
          </a:p>
        </p:txBody>
      </p:sp>
      <p:sp>
        <p:nvSpPr>
          <p:cNvPr id="7" name="TextBox 6"/>
          <p:cNvSpPr txBox="1"/>
          <p:nvPr/>
        </p:nvSpPr>
        <p:spPr>
          <a:xfrm>
            <a:off x="4618372" y="2091395"/>
            <a:ext cx="2955256" cy="507831"/>
          </a:xfrm>
          <a:prstGeom prst="rect">
            <a:avLst/>
          </a:prstGeom>
          <a:noFill/>
        </p:spPr>
        <p:txBody>
          <a:bodyPr wrap="square" rtlCol="0">
            <a:spAutoFit/>
          </a:bodyPr>
          <a:lstStyle/>
          <a:p>
            <a:r>
              <a:rPr lang="en-US" sz="2700" b="1" dirty="0"/>
              <a:t>Machine Learning</a:t>
            </a:r>
          </a:p>
        </p:txBody>
      </p:sp>
      <p:sp>
        <p:nvSpPr>
          <p:cNvPr id="8" name="TextBox 7"/>
          <p:cNvSpPr txBox="1"/>
          <p:nvPr/>
        </p:nvSpPr>
        <p:spPr>
          <a:xfrm>
            <a:off x="2418098" y="3065700"/>
            <a:ext cx="2200275" cy="461665"/>
          </a:xfrm>
          <a:prstGeom prst="rect">
            <a:avLst/>
          </a:prstGeom>
          <a:noFill/>
        </p:spPr>
        <p:txBody>
          <a:bodyPr wrap="square" rtlCol="0">
            <a:spAutoFit/>
          </a:bodyPr>
          <a:lstStyle/>
          <a:p>
            <a:r>
              <a:rPr lang="en-US" sz="2400" b="1" dirty="0"/>
              <a:t>Supervised</a:t>
            </a:r>
          </a:p>
        </p:txBody>
      </p:sp>
      <p:sp>
        <p:nvSpPr>
          <p:cNvPr id="9" name="TextBox 8"/>
          <p:cNvSpPr txBox="1"/>
          <p:nvPr/>
        </p:nvSpPr>
        <p:spPr>
          <a:xfrm>
            <a:off x="7818019" y="2952328"/>
            <a:ext cx="2100263" cy="461665"/>
          </a:xfrm>
          <a:prstGeom prst="rect">
            <a:avLst/>
          </a:prstGeom>
          <a:noFill/>
        </p:spPr>
        <p:txBody>
          <a:bodyPr wrap="square" rtlCol="0">
            <a:spAutoFit/>
          </a:bodyPr>
          <a:lstStyle/>
          <a:p>
            <a:r>
              <a:rPr lang="en-US" sz="2400" b="1" dirty="0"/>
              <a:t>Unsupervised</a:t>
            </a:r>
          </a:p>
        </p:txBody>
      </p:sp>
      <p:sp>
        <p:nvSpPr>
          <p:cNvPr id="10" name="TextBox 9"/>
          <p:cNvSpPr txBox="1"/>
          <p:nvPr/>
        </p:nvSpPr>
        <p:spPr>
          <a:xfrm>
            <a:off x="6047685" y="5970793"/>
            <a:ext cx="184731" cy="369332"/>
          </a:xfrm>
          <a:prstGeom prst="rect">
            <a:avLst/>
          </a:prstGeom>
          <a:noFill/>
        </p:spPr>
        <p:txBody>
          <a:bodyPr wrap="none" rtlCol="0">
            <a:spAutoFit/>
          </a:bodyPr>
          <a:lstStyle/>
          <a:p>
            <a:endParaRPr lang="en-US" dirty="0"/>
          </a:p>
        </p:txBody>
      </p:sp>
      <p:sp>
        <p:nvSpPr>
          <p:cNvPr id="21" name="Rectangle 20"/>
          <p:cNvSpPr/>
          <p:nvPr/>
        </p:nvSpPr>
        <p:spPr>
          <a:xfrm>
            <a:off x="1840012" y="3581394"/>
            <a:ext cx="2705445" cy="241002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1850896" y="3897268"/>
            <a:ext cx="2767476" cy="1846659"/>
          </a:xfrm>
          <a:prstGeom prst="rect">
            <a:avLst/>
          </a:prstGeom>
          <a:noFill/>
        </p:spPr>
        <p:txBody>
          <a:bodyPr wrap="square" rtlCol="0">
            <a:spAutoFit/>
          </a:bodyPr>
          <a:lstStyle/>
          <a:p>
            <a:pPr marL="285750" indent="-285750">
              <a:buFont typeface="Arial" panose="020B0604020202020204" pitchFamily="34" charset="0"/>
              <a:buChar char="•"/>
            </a:pPr>
            <a:r>
              <a:rPr lang="en-US" sz="2400" dirty="0"/>
              <a:t>Predictive model is developed based on labeled training data. </a:t>
            </a:r>
          </a:p>
          <a:p>
            <a:endParaRPr lang="en-US" dirty="0"/>
          </a:p>
        </p:txBody>
      </p:sp>
      <p:cxnSp>
        <p:nvCxnSpPr>
          <p:cNvPr id="16" name="Straight Connector 15"/>
          <p:cNvCxnSpPr/>
          <p:nvPr/>
        </p:nvCxnSpPr>
        <p:spPr>
          <a:xfrm>
            <a:off x="5985084" y="2545934"/>
            <a:ext cx="1806604" cy="7677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317684" y="3478407"/>
            <a:ext cx="2806700" cy="2636848"/>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7390600" y="3724087"/>
            <a:ext cx="2600434" cy="2954655"/>
          </a:xfrm>
          <a:prstGeom prst="rect">
            <a:avLst/>
          </a:prstGeom>
          <a:noFill/>
        </p:spPr>
        <p:txBody>
          <a:bodyPr wrap="square" rtlCol="0">
            <a:spAutoFit/>
          </a:bodyPr>
          <a:lstStyle/>
          <a:p>
            <a:pPr marL="342900" indent="-342900">
              <a:buFont typeface="Arial" panose="020B0604020202020204" pitchFamily="34" charset="0"/>
              <a:buChar char="•"/>
            </a:pPr>
            <a:r>
              <a:rPr lang="en-US" sz="2400" dirty="0"/>
              <a:t>Discovery of an internal pattern or structure is based on unlabeled training data.</a:t>
            </a:r>
          </a:p>
          <a:p>
            <a:pPr marL="342900" indent="-342900">
              <a:buFont typeface="Arial" panose="020B0604020202020204" pitchFamily="34" charset="0"/>
              <a:buChar char="•"/>
            </a:pPr>
            <a:endParaRPr lang="en-US" sz="2400" dirty="0"/>
          </a:p>
          <a:p>
            <a:endParaRPr lang="en-US" dirty="0"/>
          </a:p>
        </p:txBody>
      </p:sp>
      <p:cxnSp>
        <p:nvCxnSpPr>
          <p:cNvPr id="20" name="Straight Connector 19"/>
          <p:cNvCxnSpPr/>
          <p:nvPr/>
        </p:nvCxnSpPr>
        <p:spPr>
          <a:xfrm flipH="1">
            <a:off x="4041084" y="2545934"/>
            <a:ext cx="1944000" cy="8667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4936595"/>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120</TotalTime>
  <Words>3254</Words>
  <Application>Microsoft Office PowerPoint</Application>
  <PresentationFormat>Широкоэкранный</PresentationFormat>
  <Paragraphs>353</Paragraphs>
  <Slides>42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42</vt:i4>
      </vt:variant>
    </vt:vector>
  </HeadingPairs>
  <TitlesOfParts>
    <vt:vector size="50" baseType="lpstr">
      <vt:lpstr>Arial</vt:lpstr>
      <vt:lpstr>Cambria Math</vt:lpstr>
      <vt:lpstr>Courier New</vt:lpstr>
      <vt:lpstr>Franklin Gothic Book</vt:lpstr>
      <vt:lpstr>HhjgnyNfgwmrQqcxywUtopiaStd-Italic</vt:lpstr>
      <vt:lpstr>SxdcwpNxvrklCffxdcUtopiaStd-Regular</vt:lpstr>
      <vt:lpstr>Times New Roman</vt:lpstr>
      <vt:lpstr>Уголки</vt:lpstr>
      <vt:lpstr>The lecture 11</vt:lpstr>
      <vt:lpstr>Classification algorithms</vt:lpstr>
      <vt:lpstr>Supervised learning</vt:lpstr>
      <vt:lpstr>Supervised learning</vt:lpstr>
      <vt:lpstr>Supervised learning</vt:lpstr>
      <vt:lpstr>Text classification</vt:lpstr>
      <vt:lpstr>Machine Learning</vt:lpstr>
      <vt:lpstr>Overview of Machine Learning</vt:lpstr>
      <vt:lpstr>Supervised or Unsupervised </vt:lpstr>
      <vt:lpstr>Supervised Machine Learning Example</vt:lpstr>
      <vt:lpstr>Unsupervised Machine Learning Example</vt:lpstr>
      <vt:lpstr>Importance of Labeled Data to Supervised Learning </vt:lpstr>
      <vt:lpstr>Importance of Labeled Data to Supervised Learning  (cont.)</vt:lpstr>
      <vt:lpstr>Supervised Machine Learning Overview</vt:lpstr>
      <vt:lpstr>Supervised Machine Learning Overview</vt:lpstr>
      <vt:lpstr>Supervised Machine Learning Overview</vt:lpstr>
      <vt:lpstr>Supervised Machine Learning Overview</vt:lpstr>
      <vt:lpstr>Supervised Machine Learning Overview</vt:lpstr>
      <vt:lpstr>Evaluating Performance </vt:lpstr>
      <vt:lpstr>Accuracy</vt:lpstr>
      <vt:lpstr>Precision</vt:lpstr>
      <vt:lpstr>Using a Naive Bayes Classifier</vt:lpstr>
      <vt:lpstr>Introduction to Naive Bayes</vt:lpstr>
      <vt:lpstr>Bayes’ Theorem</vt:lpstr>
      <vt:lpstr>Naive Bayes Assumption</vt:lpstr>
      <vt:lpstr>Naive Bayes Assumption</vt:lpstr>
      <vt:lpstr>Naive Bayes Assumption</vt:lpstr>
      <vt:lpstr>Naive Bayes Classification Example </vt:lpstr>
      <vt:lpstr>Naive Bayes Classification</vt:lpstr>
      <vt:lpstr>Naive Bayes Classification</vt:lpstr>
      <vt:lpstr>Applying Bayes’ Theorem</vt:lpstr>
      <vt:lpstr>Prior Probability </vt:lpstr>
      <vt:lpstr>Naive Bayes Classification</vt:lpstr>
      <vt:lpstr>Naive Bayes Classification</vt:lpstr>
      <vt:lpstr>Naive Bayes Classification</vt:lpstr>
      <vt:lpstr>Word Frequency Table</vt:lpstr>
      <vt:lpstr>Calculating Conditional Probabilities</vt:lpstr>
      <vt:lpstr>Avoiding Zeros in the Calculation</vt:lpstr>
      <vt:lpstr>Laplace Smoothing</vt:lpstr>
      <vt:lpstr>Class Conditional Probabilities</vt:lpstr>
      <vt:lpstr>Naive Bayes Classification</vt:lpstr>
      <vt:lpstr>Naive Bayes Classification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9</cp:revision>
  <dcterms:created xsi:type="dcterms:W3CDTF">2020-11-04T06:43:25Z</dcterms:created>
  <dcterms:modified xsi:type="dcterms:W3CDTF">2020-11-04T09:43:59Z</dcterms:modified>
</cp:coreProperties>
</file>